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32"/>
  </p:notesMasterIdLst>
  <p:sldIdLst>
    <p:sldId id="423" r:id="rId2"/>
    <p:sldId id="408" r:id="rId3"/>
    <p:sldId id="436" r:id="rId4"/>
    <p:sldId id="437" r:id="rId5"/>
    <p:sldId id="482" r:id="rId6"/>
    <p:sldId id="451" r:id="rId7"/>
    <p:sldId id="474" r:id="rId8"/>
    <p:sldId id="475" r:id="rId9"/>
    <p:sldId id="440" r:id="rId10"/>
    <p:sldId id="418" r:id="rId11"/>
    <p:sldId id="446" r:id="rId12"/>
    <p:sldId id="447" r:id="rId13"/>
    <p:sldId id="481" r:id="rId14"/>
    <p:sldId id="485" r:id="rId15"/>
    <p:sldId id="476" r:id="rId16"/>
    <p:sldId id="468" r:id="rId17"/>
    <p:sldId id="453" r:id="rId18"/>
    <p:sldId id="471" r:id="rId19"/>
    <p:sldId id="403" r:id="rId20"/>
    <p:sldId id="425" r:id="rId21"/>
    <p:sldId id="472" r:id="rId22"/>
    <p:sldId id="466" r:id="rId23"/>
    <p:sldId id="311" r:id="rId24"/>
    <p:sldId id="480" r:id="rId25"/>
    <p:sldId id="477" r:id="rId26"/>
    <p:sldId id="478" r:id="rId27"/>
    <p:sldId id="479" r:id="rId28"/>
    <p:sldId id="483" r:id="rId29"/>
    <p:sldId id="484" r:id="rId30"/>
    <p:sldId id="449"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J. Dejka" initials="AJD" lastIdx="1" clrIdx="0">
    <p:extLst>
      <p:ext uri="{19B8F6BF-5375-455C-9EA6-DF929625EA0E}">
        <p15:presenceInfo xmlns:p15="http://schemas.microsoft.com/office/powerpoint/2012/main" userId="S-1-5-21-1851126638-386883875-3603312710-83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0504"/>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7C4BC-E176-44B8-9CAC-4C8E4A1AE730}" v="522" dt="2019-06-11T17:46:42.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81584" autoAdjust="0"/>
  </p:normalViewPr>
  <p:slideViewPr>
    <p:cSldViewPr snapToGrid="0">
      <p:cViewPr varScale="1">
        <p:scale>
          <a:sx n="59" d="100"/>
          <a:sy n="59" d="100"/>
        </p:scale>
        <p:origin x="1182" y="7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66" d="100"/>
          <a:sy n="66" d="100"/>
        </p:scale>
        <p:origin x="324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no Durando" userId="06ffda49-0c53-40c5-90ca-bcf886cab45b" providerId="ADAL" clId="{0907C4BC-E176-44B8-9CAC-4C8E4A1AE730}"/>
    <pc:docChg chg="custSel addSld modSld sldOrd">
      <pc:chgData name="Dino Durando" userId="06ffda49-0c53-40c5-90ca-bcf886cab45b" providerId="ADAL" clId="{0907C4BC-E176-44B8-9CAC-4C8E4A1AE730}" dt="2019-06-11T17:46:42.330" v="503" actId="20577"/>
      <pc:docMkLst>
        <pc:docMk/>
      </pc:docMkLst>
      <pc:sldChg chg="modSp">
        <pc:chgData name="Dino Durando" userId="06ffda49-0c53-40c5-90ca-bcf886cab45b" providerId="ADAL" clId="{0907C4BC-E176-44B8-9CAC-4C8E4A1AE730}" dt="2019-06-11T17:17:27.978" v="50" actId="207"/>
        <pc:sldMkLst>
          <pc:docMk/>
          <pc:sldMk cId="2375888758" sldId="437"/>
        </pc:sldMkLst>
        <pc:spChg chg="mod">
          <ac:chgData name="Dino Durando" userId="06ffda49-0c53-40c5-90ca-bcf886cab45b" providerId="ADAL" clId="{0907C4BC-E176-44B8-9CAC-4C8E4A1AE730}" dt="2019-06-11T17:14:50.569" v="32" actId="1076"/>
          <ac:spMkLst>
            <pc:docMk/>
            <pc:sldMk cId="2375888758" sldId="437"/>
            <ac:spMk id="2" creationId="{00000000-0000-0000-0000-000000000000}"/>
          </ac:spMkLst>
        </pc:spChg>
        <pc:spChg chg="mod">
          <ac:chgData name="Dino Durando" userId="06ffda49-0c53-40c5-90ca-bcf886cab45b" providerId="ADAL" clId="{0907C4BC-E176-44B8-9CAC-4C8E4A1AE730}" dt="2019-06-11T17:17:27.978" v="50" actId="207"/>
          <ac:spMkLst>
            <pc:docMk/>
            <pc:sldMk cId="2375888758" sldId="437"/>
            <ac:spMk id="3" creationId="{00000000-0000-0000-0000-000000000000}"/>
          </ac:spMkLst>
        </pc:spChg>
        <pc:spChg chg="mod">
          <ac:chgData name="Dino Durando" userId="06ffda49-0c53-40c5-90ca-bcf886cab45b" providerId="ADAL" clId="{0907C4BC-E176-44B8-9CAC-4C8E4A1AE730}" dt="2019-06-11T17:14:33.686" v="28" actId="1076"/>
          <ac:spMkLst>
            <pc:docMk/>
            <pc:sldMk cId="2375888758" sldId="437"/>
            <ac:spMk id="4" creationId="{11F84F9F-6676-4BA9-B6DB-185F33411BDC}"/>
          </ac:spMkLst>
        </pc:spChg>
      </pc:sldChg>
      <pc:sldChg chg="modNotesTx">
        <pc:chgData name="Dino Durando" userId="06ffda49-0c53-40c5-90ca-bcf886cab45b" providerId="ADAL" clId="{0907C4BC-E176-44B8-9CAC-4C8E4A1AE730}" dt="2019-06-10T19:16:55.013" v="0" actId="20577"/>
        <pc:sldMkLst>
          <pc:docMk/>
          <pc:sldMk cId="458700184" sldId="440"/>
        </pc:sldMkLst>
      </pc:sldChg>
      <pc:sldChg chg="addSp modSp modAnim">
        <pc:chgData name="Dino Durando" userId="06ffda49-0c53-40c5-90ca-bcf886cab45b" providerId="ADAL" clId="{0907C4BC-E176-44B8-9CAC-4C8E4A1AE730}" dt="2019-06-11T17:43:41.675" v="274" actId="1076"/>
        <pc:sldMkLst>
          <pc:docMk/>
          <pc:sldMk cId="3568233199" sldId="472"/>
        </pc:sldMkLst>
        <pc:spChg chg="add mod">
          <ac:chgData name="Dino Durando" userId="06ffda49-0c53-40c5-90ca-bcf886cab45b" providerId="ADAL" clId="{0907C4BC-E176-44B8-9CAC-4C8E4A1AE730}" dt="2019-06-11T17:43:41.675" v="274" actId="1076"/>
          <ac:spMkLst>
            <pc:docMk/>
            <pc:sldMk cId="3568233199" sldId="472"/>
            <ac:spMk id="4" creationId="{00BFC27C-007C-4FEF-9AA7-20883C41A5A5}"/>
          </ac:spMkLst>
        </pc:spChg>
        <pc:picChg chg="add mod">
          <ac:chgData name="Dino Durando" userId="06ffda49-0c53-40c5-90ca-bcf886cab45b" providerId="ADAL" clId="{0907C4BC-E176-44B8-9CAC-4C8E4A1AE730}" dt="2019-06-11T17:43:41.675" v="274" actId="1076"/>
          <ac:picMkLst>
            <pc:docMk/>
            <pc:sldMk cId="3568233199" sldId="472"/>
            <ac:picMk id="5" creationId="{A8D452E3-BD8D-420A-99E6-517AF6707EEF}"/>
          </ac:picMkLst>
        </pc:picChg>
      </pc:sldChg>
      <pc:sldChg chg="modAnim">
        <pc:chgData name="Dino Durando" userId="06ffda49-0c53-40c5-90ca-bcf886cab45b" providerId="ADAL" clId="{0907C4BC-E176-44B8-9CAC-4C8E4A1AE730}" dt="2019-06-10T19:20:11.270" v="17"/>
        <pc:sldMkLst>
          <pc:docMk/>
          <pc:sldMk cId="1939506403" sldId="477"/>
        </pc:sldMkLst>
      </pc:sldChg>
      <pc:sldChg chg="modAnim">
        <pc:chgData name="Dino Durando" userId="06ffda49-0c53-40c5-90ca-bcf886cab45b" providerId="ADAL" clId="{0907C4BC-E176-44B8-9CAC-4C8E4A1AE730}" dt="2019-06-10T19:20:38.458" v="21"/>
        <pc:sldMkLst>
          <pc:docMk/>
          <pc:sldMk cId="3568076824" sldId="478"/>
        </pc:sldMkLst>
      </pc:sldChg>
      <pc:sldChg chg="modAnim">
        <pc:chgData name="Dino Durando" userId="06ffda49-0c53-40c5-90ca-bcf886cab45b" providerId="ADAL" clId="{0907C4BC-E176-44B8-9CAC-4C8E4A1AE730}" dt="2019-06-10T19:20:49.841" v="25"/>
        <pc:sldMkLst>
          <pc:docMk/>
          <pc:sldMk cId="117246043" sldId="479"/>
        </pc:sldMkLst>
      </pc:sldChg>
      <pc:sldChg chg="addSp modSp add ord modNotesTx">
        <pc:chgData name="Dino Durando" userId="06ffda49-0c53-40c5-90ca-bcf886cab45b" providerId="ADAL" clId="{0907C4BC-E176-44B8-9CAC-4C8E4A1AE730}" dt="2019-06-11T17:42:05.508" v="270" actId="313"/>
        <pc:sldMkLst>
          <pc:docMk/>
          <pc:sldMk cId="2999306571" sldId="481"/>
        </pc:sldMkLst>
        <pc:spChg chg="add mod">
          <ac:chgData name="Dino Durando" userId="06ffda49-0c53-40c5-90ca-bcf886cab45b" providerId="ADAL" clId="{0907C4BC-E176-44B8-9CAC-4C8E4A1AE730}" dt="2019-06-10T19:18:21.971" v="13" actId="403"/>
          <ac:spMkLst>
            <pc:docMk/>
            <pc:sldMk cId="2999306571" sldId="481"/>
            <ac:spMk id="3" creationId="{8F3A0706-5FC8-49CA-9A6D-6C1104A6529C}"/>
          </ac:spMkLst>
        </pc:spChg>
        <pc:picChg chg="mod">
          <ac:chgData name="Dino Durando" userId="06ffda49-0c53-40c5-90ca-bcf886cab45b" providerId="ADAL" clId="{0907C4BC-E176-44B8-9CAC-4C8E4A1AE730}" dt="2019-06-10T19:18:03.585" v="4" actId="1076"/>
          <ac:picMkLst>
            <pc:docMk/>
            <pc:sldMk cId="2999306571" sldId="481"/>
            <ac:picMk id="2" creationId="{3DD0E5D3-F675-4780-BF6E-287B0E4A98D5}"/>
          </ac:picMkLst>
        </pc:picChg>
      </pc:sldChg>
      <pc:sldChg chg="add">
        <pc:chgData name="Dino Durando" userId="06ffda49-0c53-40c5-90ca-bcf886cab45b" providerId="ADAL" clId="{0907C4BC-E176-44B8-9CAC-4C8E4A1AE730}" dt="2019-06-11T17:13:11.651" v="26"/>
        <pc:sldMkLst>
          <pc:docMk/>
          <pc:sldMk cId="10937354" sldId="482"/>
        </pc:sldMkLst>
      </pc:sldChg>
      <pc:sldChg chg="modSp add ord">
        <pc:chgData name="Dino Durando" userId="06ffda49-0c53-40c5-90ca-bcf886cab45b" providerId="ADAL" clId="{0907C4BC-E176-44B8-9CAC-4C8E4A1AE730}" dt="2019-06-11T17:19:29.707" v="76" actId="27636"/>
        <pc:sldMkLst>
          <pc:docMk/>
          <pc:sldMk cId="2322033832" sldId="483"/>
        </pc:sldMkLst>
        <pc:spChg chg="mod">
          <ac:chgData name="Dino Durando" userId="06ffda49-0c53-40c5-90ca-bcf886cab45b" providerId="ADAL" clId="{0907C4BC-E176-44B8-9CAC-4C8E4A1AE730}" dt="2019-06-11T17:19:29.707" v="76" actId="27636"/>
          <ac:spMkLst>
            <pc:docMk/>
            <pc:sldMk cId="2322033832" sldId="483"/>
            <ac:spMk id="2" creationId="{00000000-0000-0000-0000-000000000000}"/>
          </ac:spMkLst>
        </pc:spChg>
      </pc:sldChg>
      <pc:sldChg chg="modSp add">
        <pc:chgData name="Dino Durando" userId="06ffda49-0c53-40c5-90ca-bcf886cab45b" providerId="ADAL" clId="{0907C4BC-E176-44B8-9CAC-4C8E4A1AE730}" dt="2019-06-11T17:38:26.465" v="109" actId="20577"/>
        <pc:sldMkLst>
          <pc:docMk/>
          <pc:sldMk cId="2636149656" sldId="484"/>
        </pc:sldMkLst>
        <pc:spChg chg="mod">
          <ac:chgData name="Dino Durando" userId="06ffda49-0c53-40c5-90ca-bcf886cab45b" providerId="ADAL" clId="{0907C4BC-E176-44B8-9CAC-4C8E4A1AE730}" dt="2019-06-11T17:38:26.465" v="109" actId="20577"/>
          <ac:spMkLst>
            <pc:docMk/>
            <pc:sldMk cId="2636149656" sldId="484"/>
            <ac:spMk id="3" creationId="{00000000-0000-0000-0000-000000000000}"/>
          </ac:spMkLst>
        </pc:spChg>
      </pc:sldChg>
      <pc:sldChg chg="modSp add modNotesTx">
        <pc:chgData name="Dino Durando" userId="06ffda49-0c53-40c5-90ca-bcf886cab45b" providerId="ADAL" clId="{0907C4BC-E176-44B8-9CAC-4C8E4A1AE730}" dt="2019-06-11T17:46:42.330" v="503" actId="20577"/>
        <pc:sldMkLst>
          <pc:docMk/>
          <pc:sldMk cId="3499074956" sldId="485"/>
        </pc:sldMkLst>
        <pc:spChg chg="mod">
          <ac:chgData name="Dino Durando" userId="06ffda49-0c53-40c5-90ca-bcf886cab45b" providerId="ADAL" clId="{0907C4BC-E176-44B8-9CAC-4C8E4A1AE730}" dt="2019-06-11T17:40:30.637" v="199" actId="1076"/>
          <ac:spMkLst>
            <pc:docMk/>
            <pc:sldMk cId="3499074956" sldId="485"/>
            <ac:spMk id="3" creationId="{8F3A0706-5FC8-49CA-9A6D-6C1104A6529C}"/>
          </ac:spMkLst>
        </pc:spChg>
      </pc:sldChg>
    </pc:docChg>
  </pc:docChgLst>
  <pc:docChgLst>
    <pc:chgData name="Dino Durando" userId="06ffda49-0c53-40c5-90ca-bcf886cab45b" providerId="ADAL" clId="{6609482F-A50E-409C-8076-EFAE5450CA45}"/>
    <pc:docChg chg="addSld delSld modSld">
      <pc:chgData name="Dino Durando" userId="06ffda49-0c53-40c5-90ca-bcf886cab45b" providerId="ADAL" clId="{6609482F-A50E-409C-8076-EFAE5450CA45}" dt="2019-06-10T16:41:35.703" v="58" actId="14100"/>
      <pc:docMkLst>
        <pc:docMk/>
      </pc:docMkLst>
      <pc:sldChg chg="del">
        <pc:chgData name="Dino Durando" userId="06ffda49-0c53-40c5-90ca-bcf886cab45b" providerId="ADAL" clId="{6609482F-A50E-409C-8076-EFAE5450CA45}" dt="2019-06-10T16:38:43.868" v="3" actId="2696"/>
        <pc:sldMkLst>
          <pc:docMk/>
          <pc:sldMk cId="619912434" sldId="424"/>
        </pc:sldMkLst>
      </pc:sldChg>
      <pc:sldChg chg="del">
        <pc:chgData name="Dino Durando" userId="06ffda49-0c53-40c5-90ca-bcf886cab45b" providerId="ADAL" clId="{6609482F-A50E-409C-8076-EFAE5450CA45}" dt="2019-06-10T16:38:41.515" v="2" actId="2696"/>
        <pc:sldMkLst>
          <pc:docMk/>
          <pc:sldMk cId="2752134367" sldId="429"/>
        </pc:sldMkLst>
      </pc:sldChg>
      <pc:sldChg chg="del">
        <pc:chgData name="Dino Durando" userId="06ffda49-0c53-40c5-90ca-bcf886cab45b" providerId="ADAL" clId="{6609482F-A50E-409C-8076-EFAE5450CA45}" dt="2019-06-10T16:39:20.048" v="4" actId="2696"/>
        <pc:sldMkLst>
          <pc:docMk/>
          <pc:sldMk cId="1677728757" sldId="432"/>
        </pc:sldMkLst>
      </pc:sldChg>
      <pc:sldChg chg="modSp">
        <pc:chgData name="Dino Durando" userId="06ffda49-0c53-40c5-90ca-bcf886cab45b" providerId="ADAL" clId="{6609482F-A50E-409C-8076-EFAE5450CA45}" dt="2019-06-10T16:39:57.425" v="29" actId="20577"/>
        <pc:sldMkLst>
          <pc:docMk/>
          <pc:sldMk cId="458700184" sldId="440"/>
        </pc:sldMkLst>
        <pc:spChg chg="mod">
          <ac:chgData name="Dino Durando" userId="06ffda49-0c53-40c5-90ca-bcf886cab45b" providerId="ADAL" clId="{6609482F-A50E-409C-8076-EFAE5450CA45}" dt="2019-06-10T16:39:57.425" v="29" actId="20577"/>
          <ac:spMkLst>
            <pc:docMk/>
            <pc:sldMk cId="458700184" sldId="440"/>
            <ac:spMk id="2" creationId="{00000000-0000-0000-0000-000000000000}"/>
          </ac:spMkLst>
        </pc:spChg>
      </pc:sldChg>
      <pc:sldChg chg="del">
        <pc:chgData name="Dino Durando" userId="06ffda49-0c53-40c5-90ca-bcf886cab45b" providerId="ADAL" clId="{6609482F-A50E-409C-8076-EFAE5450CA45}" dt="2019-06-10T16:38:32.080" v="1" actId="2696"/>
        <pc:sldMkLst>
          <pc:docMk/>
          <pc:sldMk cId="594287906" sldId="441"/>
        </pc:sldMkLst>
      </pc:sldChg>
      <pc:sldChg chg="del">
        <pc:chgData name="Dino Durando" userId="06ffda49-0c53-40c5-90ca-bcf886cab45b" providerId="ADAL" clId="{6609482F-A50E-409C-8076-EFAE5450CA45}" dt="2019-06-10T16:39:25.408" v="5" actId="2696"/>
        <pc:sldMkLst>
          <pc:docMk/>
          <pc:sldMk cId="3054126965" sldId="450"/>
        </pc:sldMkLst>
      </pc:sldChg>
      <pc:sldChg chg="del">
        <pc:chgData name="Dino Durando" userId="06ffda49-0c53-40c5-90ca-bcf886cab45b" providerId="ADAL" clId="{6609482F-A50E-409C-8076-EFAE5450CA45}" dt="2019-06-10T16:40:28.486" v="32" actId="2696"/>
        <pc:sldMkLst>
          <pc:docMk/>
          <pc:sldMk cId="277833644" sldId="452"/>
        </pc:sldMkLst>
      </pc:sldChg>
      <pc:sldChg chg="del">
        <pc:chgData name="Dino Durando" userId="06ffda49-0c53-40c5-90ca-bcf886cab45b" providerId="ADAL" clId="{6609482F-A50E-409C-8076-EFAE5450CA45}" dt="2019-06-10T16:37:44.302" v="0" actId="2696"/>
        <pc:sldMkLst>
          <pc:docMk/>
          <pc:sldMk cId="3815404548" sldId="473"/>
        </pc:sldMkLst>
      </pc:sldChg>
      <pc:sldChg chg="modSp">
        <pc:chgData name="Dino Durando" userId="06ffda49-0c53-40c5-90ca-bcf886cab45b" providerId="ADAL" clId="{6609482F-A50E-409C-8076-EFAE5450CA45}" dt="2019-06-10T16:41:35.703" v="58" actId="14100"/>
        <pc:sldMkLst>
          <pc:docMk/>
          <pc:sldMk cId="1795061968" sldId="476"/>
        </pc:sldMkLst>
        <pc:spChg chg="mod">
          <ac:chgData name="Dino Durando" userId="06ffda49-0c53-40c5-90ca-bcf886cab45b" providerId="ADAL" clId="{6609482F-A50E-409C-8076-EFAE5450CA45}" dt="2019-06-10T16:40:09.907" v="31" actId="20577"/>
          <ac:spMkLst>
            <pc:docMk/>
            <pc:sldMk cId="1795061968" sldId="476"/>
            <ac:spMk id="2" creationId="{00000000-0000-0000-0000-000000000000}"/>
          </ac:spMkLst>
        </pc:spChg>
        <pc:spChg chg="mod">
          <ac:chgData name="Dino Durando" userId="06ffda49-0c53-40c5-90ca-bcf886cab45b" providerId="ADAL" clId="{6609482F-A50E-409C-8076-EFAE5450CA45}" dt="2019-06-10T16:41:35.703" v="58" actId="14100"/>
          <ac:spMkLst>
            <pc:docMk/>
            <pc:sldMk cId="1795061968" sldId="476"/>
            <ac:spMk id="3" creationId="{00000000-0000-0000-0000-000000000000}"/>
          </ac:spMkLst>
        </pc:spChg>
      </pc:sldChg>
      <pc:sldChg chg="modSp add">
        <pc:chgData name="Dino Durando" userId="06ffda49-0c53-40c5-90ca-bcf886cab45b" providerId="ADAL" clId="{6609482F-A50E-409C-8076-EFAE5450CA45}" dt="2019-06-10T16:41:19.904" v="56" actId="403"/>
        <pc:sldMkLst>
          <pc:docMk/>
          <pc:sldMk cId="3471909238" sldId="480"/>
        </pc:sldMkLst>
        <pc:spChg chg="mod">
          <ac:chgData name="Dino Durando" userId="06ffda49-0c53-40c5-90ca-bcf886cab45b" providerId="ADAL" clId="{6609482F-A50E-409C-8076-EFAE5450CA45}" dt="2019-06-10T16:40:50.889" v="35" actId="20577"/>
          <ac:spMkLst>
            <pc:docMk/>
            <pc:sldMk cId="3471909238" sldId="480"/>
            <ac:spMk id="2" creationId="{00000000-0000-0000-0000-000000000000}"/>
          </ac:spMkLst>
        </pc:spChg>
        <pc:spChg chg="mod">
          <ac:chgData name="Dino Durando" userId="06ffda49-0c53-40c5-90ca-bcf886cab45b" providerId="ADAL" clId="{6609482F-A50E-409C-8076-EFAE5450CA45}" dt="2019-06-10T16:41:19.904" v="56" actId="403"/>
          <ac:spMkLst>
            <pc:docMk/>
            <pc:sldMk cId="3471909238" sldId="480"/>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E37BD26-01B2-4DB2-96CC-51B76D7C1C25}" type="datetimeFigureOut">
              <a:rPr lang="en-US" smtClean="0"/>
              <a:t>6/11/2019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4888151-5C7A-4128-9F2D-2D556145E1A9}" type="slidenum">
              <a:rPr lang="en-US" smtClean="0"/>
              <a:t>‹#›</a:t>
            </a:fld>
            <a:endParaRPr lang="en-US"/>
          </a:p>
        </p:txBody>
      </p:sp>
    </p:spTree>
    <p:extLst>
      <p:ext uri="{BB962C8B-B14F-4D97-AF65-F5344CB8AC3E}">
        <p14:creationId xmlns:p14="http://schemas.microsoft.com/office/powerpoint/2010/main" val="1544863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1</a:t>
            </a:fld>
            <a:endParaRPr lang="en-US"/>
          </a:p>
        </p:txBody>
      </p:sp>
    </p:spTree>
    <p:extLst>
      <p:ext uri="{BB962C8B-B14F-4D97-AF65-F5344CB8AC3E}">
        <p14:creationId xmlns:p14="http://schemas.microsoft.com/office/powerpoint/2010/main" val="3808293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10</a:t>
            </a:fld>
            <a:endParaRPr lang="en-US"/>
          </a:p>
        </p:txBody>
      </p:sp>
    </p:spTree>
    <p:extLst>
      <p:ext uri="{BB962C8B-B14F-4D97-AF65-F5344CB8AC3E}">
        <p14:creationId xmlns:p14="http://schemas.microsoft.com/office/powerpoint/2010/main" val="3285180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Moments of Impact, pg. 147</a:t>
            </a:r>
          </a:p>
          <a:p>
            <a:endParaRPr lang="en-US" dirty="0"/>
          </a:p>
          <a:p>
            <a:r>
              <a:rPr lang="en-US" dirty="0"/>
              <a:t>“In the famous Stanford Marshmallow Experiment, researchers found that the ability of children to delay gratification by choosing to take two marshmallows in twenty minutes rather than one marshmallow now had long-term predictive value.  In follow-up studies, preschoolers who were able to wait the extra time had greater self-control and success as adults.</a:t>
            </a:r>
          </a:p>
          <a:p>
            <a:r>
              <a:rPr lang="en-US" dirty="0"/>
              <a:t>Organizations could learn a lot from these kids.  We need more incentives to offset the powerful effects of temporal discounting – not reinforce it – if we want to thrive for years to come.”</a:t>
            </a:r>
          </a:p>
        </p:txBody>
      </p:sp>
      <p:sp>
        <p:nvSpPr>
          <p:cNvPr id="4" name="Slide Number Placeholder 3"/>
          <p:cNvSpPr>
            <a:spLocks noGrp="1"/>
          </p:cNvSpPr>
          <p:nvPr>
            <p:ph type="sldNum" sz="quarter" idx="5"/>
          </p:nvPr>
        </p:nvSpPr>
        <p:spPr/>
        <p:txBody>
          <a:bodyPr/>
          <a:lstStyle/>
          <a:p>
            <a:fld id="{F4888151-5C7A-4128-9F2D-2D556145E1A9}" type="slidenum">
              <a:rPr lang="en-US" smtClean="0"/>
              <a:t>11</a:t>
            </a:fld>
            <a:endParaRPr lang="en-US"/>
          </a:p>
        </p:txBody>
      </p:sp>
    </p:spTree>
    <p:extLst>
      <p:ext uri="{BB962C8B-B14F-4D97-AF65-F5344CB8AC3E}">
        <p14:creationId xmlns:p14="http://schemas.microsoft.com/office/powerpoint/2010/main" val="3911719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a:t>
            </a:r>
          </a:p>
          <a:p>
            <a:endParaRPr lang="en-US" dirty="0"/>
          </a:p>
          <a:p>
            <a:r>
              <a:rPr lang="en-US" b="1" dirty="0"/>
              <a:t>Money quote</a:t>
            </a:r>
          </a:p>
          <a:p>
            <a:endParaRPr lang="en-US" dirty="0"/>
          </a:p>
          <a:p>
            <a:r>
              <a:rPr lang="en-US" dirty="0"/>
              <a:t>“If they’re in an environment in which long-term gain is very rare. Well, then it makes perfect sense for them to behave impulsively because that’s going to maximize their reward.”</a:t>
            </a:r>
          </a:p>
          <a:p>
            <a:endParaRPr lang="en-US" dirty="0"/>
          </a:p>
          <a:p>
            <a:r>
              <a:rPr lang="en-US" dirty="0"/>
              <a:t>Discuss (keep it short) – try to draw out the ways in which we make decisions about evangelization (especially programs and strategies) based on the environment “where long-term gain is very rare.”</a:t>
            </a:r>
          </a:p>
        </p:txBody>
      </p:sp>
      <p:sp>
        <p:nvSpPr>
          <p:cNvPr id="4" name="Slide Number Placeholder 3"/>
          <p:cNvSpPr>
            <a:spLocks noGrp="1"/>
          </p:cNvSpPr>
          <p:nvPr>
            <p:ph type="sldNum" sz="quarter" idx="5"/>
          </p:nvPr>
        </p:nvSpPr>
        <p:spPr/>
        <p:txBody>
          <a:bodyPr/>
          <a:lstStyle/>
          <a:p>
            <a:fld id="{F4888151-5C7A-4128-9F2D-2D556145E1A9}" type="slidenum">
              <a:rPr lang="en-US" smtClean="0"/>
              <a:t>12</a:t>
            </a:fld>
            <a:endParaRPr lang="en-US"/>
          </a:p>
        </p:txBody>
      </p:sp>
    </p:spTree>
    <p:extLst>
      <p:ext uri="{BB962C8B-B14F-4D97-AF65-F5344CB8AC3E}">
        <p14:creationId xmlns:p14="http://schemas.microsoft.com/office/powerpoint/2010/main" val="2262929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Moments of Impact, pg. 147</a:t>
            </a:r>
          </a:p>
          <a:p>
            <a:endParaRPr lang="en-US" dirty="0"/>
          </a:p>
          <a:p>
            <a:r>
              <a:rPr lang="en-US" dirty="0"/>
              <a:t>“We need more incentives to offset the powerful effects of temporal discounting – not reinforce it – if we want to thrive for years to come.”</a:t>
            </a:r>
          </a:p>
        </p:txBody>
      </p:sp>
      <p:sp>
        <p:nvSpPr>
          <p:cNvPr id="4" name="Slide Number Placeholder 3"/>
          <p:cNvSpPr>
            <a:spLocks noGrp="1"/>
          </p:cNvSpPr>
          <p:nvPr>
            <p:ph type="sldNum" sz="quarter" idx="5"/>
          </p:nvPr>
        </p:nvSpPr>
        <p:spPr/>
        <p:txBody>
          <a:bodyPr/>
          <a:lstStyle/>
          <a:p>
            <a:fld id="{F4888151-5C7A-4128-9F2D-2D556145E1A9}" type="slidenum">
              <a:rPr lang="en-US" smtClean="0"/>
              <a:t>13</a:t>
            </a:fld>
            <a:endParaRPr lang="en-US"/>
          </a:p>
        </p:txBody>
      </p:sp>
    </p:spTree>
    <p:extLst>
      <p:ext uri="{BB962C8B-B14F-4D97-AF65-F5344CB8AC3E}">
        <p14:creationId xmlns:p14="http://schemas.microsoft.com/office/powerpoint/2010/main" val="2946424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and facilitate an open discussion about this.</a:t>
            </a:r>
          </a:p>
          <a:p>
            <a:endParaRPr lang="en-US" dirty="0"/>
          </a:p>
          <a:p>
            <a:r>
              <a:rPr lang="en-US" dirty="0"/>
              <a:t>Diocese effort to overcome near-termism: THIS effort to give everyone the same language and shared methods for discipleship and evangelization.  We are helping you invest in </a:t>
            </a:r>
            <a:r>
              <a:rPr lang="en-US"/>
              <a:t>your parish leaders as a group.</a:t>
            </a:r>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14</a:t>
            </a:fld>
            <a:endParaRPr lang="en-US"/>
          </a:p>
        </p:txBody>
      </p:sp>
    </p:spTree>
    <p:extLst>
      <p:ext uri="{BB962C8B-B14F-4D97-AF65-F5344CB8AC3E}">
        <p14:creationId xmlns:p14="http://schemas.microsoft.com/office/powerpoint/2010/main" val="1470841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15</a:t>
            </a:fld>
            <a:endParaRPr lang="en-US"/>
          </a:p>
        </p:txBody>
      </p:sp>
    </p:spTree>
    <p:extLst>
      <p:ext uri="{BB962C8B-B14F-4D97-AF65-F5344CB8AC3E}">
        <p14:creationId xmlns:p14="http://schemas.microsoft.com/office/powerpoint/2010/main" val="770408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Base camp you learned about foundational discipleship concepts AND performed an Initial Assessment -  “1. Foundational Principles + Initial Assessment”</a:t>
            </a:r>
          </a:p>
          <a:p>
            <a:endParaRPr lang="en-US" dirty="0"/>
          </a:p>
          <a:p>
            <a:r>
              <a:rPr lang="en-US" dirty="0"/>
              <a:t>Review with them what their take-aways were…</a:t>
            </a:r>
          </a:p>
          <a:p>
            <a:r>
              <a:rPr lang="en-US" dirty="0"/>
              <a:t>Things we want them to conclude:</a:t>
            </a:r>
          </a:p>
          <a:p>
            <a:r>
              <a:rPr lang="en-US" dirty="0"/>
              <a:t>If I don’t do something, the Church is in massive decline – I have to do something. </a:t>
            </a:r>
          </a:p>
          <a:p>
            <a:r>
              <a:rPr lang="en-US" dirty="0"/>
              <a:t>They are inspired</a:t>
            </a:r>
          </a:p>
          <a:p>
            <a:r>
              <a:rPr lang="en-US" dirty="0"/>
              <a:t>The Great Commission applies to every Christian. Take ownership of the Great Commission</a:t>
            </a:r>
          </a:p>
          <a:p>
            <a:r>
              <a:rPr lang="en-US" dirty="0"/>
              <a:t>Jesus’ method for evangelization is the method that needs to be used for all of time – I need to change the way I do things</a:t>
            </a:r>
          </a:p>
          <a:p>
            <a:r>
              <a:rPr lang="en-US" dirty="0"/>
              <a:t>Jesus’ method is the best method. Jesus gives us the model. </a:t>
            </a:r>
          </a:p>
          <a:p>
            <a:r>
              <a:rPr lang="en-US" dirty="0"/>
              <a:t>Understanding of the chart</a:t>
            </a:r>
          </a:p>
          <a:p>
            <a:r>
              <a:rPr lang="en-US" dirty="0"/>
              <a:t>People over programs</a:t>
            </a:r>
          </a:p>
          <a:p>
            <a:r>
              <a:rPr lang="en-US" dirty="0"/>
              <a:t>Clear understanding of what conversion and decision means</a:t>
            </a:r>
          </a:p>
          <a:p>
            <a:endParaRPr lang="en-US" dirty="0"/>
          </a:p>
          <a:p>
            <a:endParaRPr lang="en-US" dirty="0"/>
          </a:p>
          <a:p>
            <a:r>
              <a:rPr lang="en-US" dirty="0"/>
              <a:t>THEN COVER</a:t>
            </a:r>
          </a:p>
          <a:p>
            <a:r>
              <a:rPr lang="en-US" dirty="0"/>
              <a:t>Discernment as a team… what does our parish need now?  What should we “plant” and in what order and timing?  Discernment is prayerful decision making always keeping an attitude, What is God’s will for discipleship in our parish?</a:t>
            </a:r>
          </a:p>
        </p:txBody>
      </p:sp>
      <p:sp>
        <p:nvSpPr>
          <p:cNvPr id="4" name="Slide Number Placeholder 3"/>
          <p:cNvSpPr>
            <a:spLocks noGrp="1"/>
          </p:cNvSpPr>
          <p:nvPr>
            <p:ph type="sldNum" sz="quarter" idx="10"/>
          </p:nvPr>
        </p:nvSpPr>
        <p:spPr/>
        <p:txBody>
          <a:bodyPr/>
          <a:lstStyle/>
          <a:p>
            <a:fld id="{F4888151-5C7A-4128-9F2D-2D556145E1A9}" type="slidenum">
              <a:rPr lang="en-US" smtClean="0"/>
              <a:t>16</a:t>
            </a:fld>
            <a:endParaRPr lang="en-US"/>
          </a:p>
        </p:txBody>
      </p:sp>
    </p:spTree>
    <p:extLst>
      <p:ext uri="{BB962C8B-B14F-4D97-AF65-F5344CB8AC3E}">
        <p14:creationId xmlns:p14="http://schemas.microsoft.com/office/powerpoint/2010/main" val="4085502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fill in the gaps</a:t>
            </a:r>
          </a:p>
          <a:p>
            <a:endParaRPr lang="en-US" dirty="0"/>
          </a:p>
          <a:p>
            <a:r>
              <a:rPr lang="en-US" dirty="0"/>
              <a:t>When finished, the clear path will have all these components:</a:t>
            </a:r>
          </a:p>
          <a:p>
            <a:pPr marL="174708" indent="-174708">
              <a:buFont typeface="Arial" panose="020B0604020202020204" pitchFamily="34" charset="0"/>
              <a:buChar char="•"/>
            </a:pPr>
            <a:r>
              <a:rPr lang="en-US" baseline="0" dirty="0"/>
              <a:t>Access points for people to begin the journey</a:t>
            </a:r>
          </a:p>
          <a:p>
            <a:pPr marL="174708" indent="-174708">
              <a:buFont typeface="Arial" panose="020B0604020202020204" pitchFamily="34" charset="0"/>
              <a:buChar char="•"/>
            </a:pPr>
            <a:r>
              <a:rPr lang="en-US" baseline="0" dirty="0"/>
              <a:t>Clear directions and expectations</a:t>
            </a:r>
          </a:p>
          <a:p>
            <a:pPr marL="174708" indent="-174708">
              <a:buFont typeface="Arial" panose="020B0604020202020204" pitchFamily="34" charset="0"/>
              <a:buChar char="•"/>
            </a:pPr>
            <a:r>
              <a:rPr lang="en-US" baseline="0" dirty="0"/>
              <a:t>Relational connection points between ministries to help people transition and grow</a:t>
            </a:r>
          </a:p>
          <a:p>
            <a:pPr marL="174708" indent="-174708">
              <a:buFont typeface="Arial" panose="020B0604020202020204" pitchFamily="34" charset="0"/>
              <a:buChar char="•"/>
            </a:pPr>
            <a:r>
              <a:rPr lang="en-US" baseline="0" dirty="0"/>
              <a:t>Every ministry in the parish will connect with the clear path in some way</a:t>
            </a:r>
          </a:p>
          <a:p>
            <a:pPr marL="174708" indent="-174708">
              <a:buFont typeface="Arial" panose="020B0604020202020204" pitchFamily="34" charset="0"/>
              <a:buChar char="•"/>
            </a:pPr>
            <a:r>
              <a:rPr lang="en-US" baseline="0" dirty="0"/>
              <a:t>Ministries that run parallel to and support the clear path</a:t>
            </a:r>
            <a:endParaRPr lang="en-US" dirty="0"/>
          </a:p>
        </p:txBody>
      </p:sp>
      <p:sp>
        <p:nvSpPr>
          <p:cNvPr id="4" name="Slide Number Placeholder 3"/>
          <p:cNvSpPr>
            <a:spLocks noGrp="1"/>
          </p:cNvSpPr>
          <p:nvPr>
            <p:ph type="sldNum" sz="quarter" idx="10"/>
          </p:nvPr>
        </p:nvSpPr>
        <p:spPr/>
        <p:txBody>
          <a:bodyPr/>
          <a:lstStyle/>
          <a:p>
            <a:fld id="{F4888151-5C7A-4128-9F2D-2D556145E1A9}" type="slidenum">
              <a:rPr lang="en-US" smtClean="0"/>
              <a:t>17</a:t>
            </a:fld>
            <a:endParaRPr lang="en-US"/>
          </a:p>
        </p:txBody>
      </p:sp>
    </p:spTree>
    <p:extLst>
      <p:ext uri="{BB962C8B-B14F-4D97-AF65-F5344CB8AC3E}">
        <p14:creationId xmlns:p14="http://schemas.microsoft.com/office/powerpoint/2010/main" val="565071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build the whole path all at once</a:t>
            </a:r>
          </a:p>
          <a:p>
            <a:endParaRPr lang="en-US" dirty="0"/>
          </a:p>
          <a:p>
            <a:r>
              <a:rPr lang="en-US" dirty="0"/>
              <a:t>The process should be very</a:t>
            </a:r>
            <a:r>
              <a:rPr lang="en-US" baseline="0" dirty="0"/>
              <a:t> simple and easy to understand (for both insiders and outsiders – we will work on this in the communication stage)</a:t>
            </a:r>
          </a:p>
          <a:p>
            <a:endParaRPr lang="en-US" baseline="0" dirty="0"/>
          </a:p>
          <a:p>
            <a:r>
              <a:rPr lang="en-US" baseline="0" dirty="0"/>
              <a:t>Some good ministries may be getting in the way of other ministries becoming excellent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4888151-5C7A-4128-9F2D-2D556145E1A9}" type="slidenum">
              <a:rPr lang="en-US" smtClean="0"/>
              <a:t>18</a:t>
            </a:fld>
            <a:endParaRPr lang="en-US"/>
          </a:p>
        </p:txBody>
      </p:sp>
    </p:spTree>
    <p:extLst>
      <p:ext uri="{BB962C8B-B14F-4D97-AF65-F5344CB8AC3E}">
        <p14:creationId xmlns:p14="http://schemas.microsoft.com/office/powerpoint/2010/main" val="3747345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CP evaluation of ministries using re-creation of the results from Base camp on a wall hanging chart.</a:t>
            </a:r>
          </a:p>
        </p:txBody>
      </p:sp>
      <p:sp>
        <p:nvSpPr>
          <p:cNvPr id="4" name="Slide Number Placeholder 3"/>
          <p:cNvSpPr>
            <a:spLocks noGrp="1"/>
          </p:cNvSpPr>
          <p:nvPr>
            <p:ph type="sldNum" sz="quarter" idx="5"/>
          </p:nvPr>
        </p:nvSpPr>
        <p:spPr/>
        <p:txBody>
          <a:bodyPr/>
          <a:lstStyle/>
          <a:p>
            <a:fld id="{F4888151-5C7A-4128-9F2D-2D556145E1A9}" type="slidenum">
              <a:rPr lang="en-US" smtClean="0"/>
              <a:t>19</a:t>
            </a:fld>
            <a:endParaRPr lang="en-US"/>
          </a:p>
        </p:txBody>
      </p:sp>
    </p:spTree>
    <p:extLst>
      <p:ext uri="{BB962C8B-B14F-4D97-AF65-F5344CB8AC3E}">
        <p14:creationId xmlns:p14="http://schemas.microsoft.com/office/powerpoint/2010/main" val="3630173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 follow-up on what you learned and discovered at Base camp.  Your discipleship team will now move forward TOGETHER to create a Clear Path for Discipleship for your parish (school, etc.)  This evening you are going to start your climb and learn tools to help you continue your ascent.  </a:t>
            </a:r>
          </a:p>
        </p:txBody>
      </p:sp>
      <p:sp>
        <p:nvSpPr>
          <p:cNvPr id="4" name="Slide Number Placeholder 3"/>
          <p:cNvSpPr>
            <a:spLocks noGrp="1"/>
          </p:cNvSpPr>
          <p:nvPr>
            <p:ph type="sldNum" sz="quarter" idx="10"/>
          </p:nvPr>
        </p:nvSpPr>
        <p:spPr/>
        <p:txBody>
          <a:bodyPr/>
          <a:lstStyle/>
          <a:p>
            <a:fld id="{F4888151-5C7A-4128-9F2D-2D556145E1A9}" type="slidenum">
              <a:rPr lang="en-US" smtClean="0"/>
              <a:t>2</a:t>
            </a:fld>
            <a:endParaRPr lang="en-US"/>
          </a:p>
        </p:txBody>
      </p:sp>
    </p:spTree>
    <p:extLst>
      <p:ext uri="{BB962C8B-B14F-4D97-AF65-F5344CB8AC3E}">
        <p14:creationId xmlns:p14="http://schemas.microsoft.com/office/powerpoint/2010/main" val="486855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understanding of the bridges needed – discuss which section they will work to build first.  ASK - Will they create a Conversion Greenhouse?  Will they retool an existing program to make it serve as a Conversion Greenhouse?  Will they create a new way to equip Growing Disciples to prepare them to become Commissioned Disciples?</a:t>
            </a:r>
          </a:p>
          <a:p>
            <a:endParaRPr lang="en-US" dirty="0"/>
          </a:p>
          <a:p>
            <a:r>
              <a:rPr lang="en-US" dirty="0"/>
              <a:t>Help them prioritize and begin to create a plan for 1-2 years on how they will step-by-step “plant the garden.”</a:t>
            </a:r>
          </a:p>
        </p:txBody>
      </p:sp>
      <p:sp>
        <p:nvSpPr>
          <p:cNvPr id="4" name="Slide Number Placeholder 3"/>
          <p:cNvSpPr>
            <a:spLocks noGrp="1"/>
          </p:cNvSpPr>
          <p:nvPr>
            <p:ph type="sldNum" sz="quarter" idx="5"/>
          </p:nvPr>
        </p:nvSpPr>
        <p:spPr/>
        <p:txBody>
          <a:bodyPr/>
          <a:lstStyle/>
          <a:p>
            <a:fld id="{F4888151-5C7A-4128-9F2D-2D556145E1A9}" type="slidenum">
              <a:rPr lang="en-US" smtClean="0"/>
              <a:t>20</a:t>
            </a:fld>
            <a:endParaRPr lang="en-US"/>
          </a:p>
        </p:txBody>
      </p:sp>
    </p:spTree>
    <p:extLst>
      <p:ext uri="{BB962C8B-B14F-4D97-AF65-F5344CB8AC3E}">
        <p14:creationId xmlns:p14="http://schemas.microsoft.com/office/powerpoint/2010/main" val="2953673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practice Healthy Conflict over the answer – </a:t>
            </a:r>
            <a:r>
              <a:rPr lang="en-US" b="1" dirty="0"/>
              <a:t>click to next slides [Programs Vs. Path – focus on people]  [Roger’s Innovation Curve – who is your audience right now?]  </a:t>
            </a:r>
            <a:r>
              <a:rPr lang="en-US" dirty="0"/>
              <a:t>to facilitate the conversation as appropriate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4888151-5C7A-4128-9F2D-2D556145E1A9}" type="slidenum">
              <a:rPr lang="en-US" smtClean="0"/>
              <a:t>21</a:t>
            </a:fld>
            <a:endParaRPr lang="en-US"/>
          </a:p>
        </p:txBody>
      </p:sp>
    </p:spTree>
    <p:extLst>
      <p:ext uri="{BB962C8B-B14F-4D97-AF65-F5344CB8AC3E}">
        <p14:creationId xmlns:p14="http://schemas.microsoft.com/office/powerpoint/2010/main" val="1872987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22</a:t>
            </a:fld>
            <a:endParaRPr lang="en-US"/>
          </a:p>
        </p:txBody>
      </p:sp>
    </p:spTree>
    <p:extLst>
      <p:ext uri="{BB962C8B-B14F-4D97-AF65-F5344CB8AC3E}">
        <p14:creationId xmlns:p14="http://schemas.microsoft.com/office/powerpoint/2010/main" val="649489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Roger’s Innovation Adoption Curve </a:t>
            </a:r>
            <a:r>
              <a:rPr lang="en-US" sz="1200" b="0" i="0" kern="1200" dirty="0">
                <a:solidFill>
                  <a:schemeClr val="tx1"/>
                </a:solidFill>
                <a:effectLst/>
                <a:latin typeface="+mn-lt"/>
                <a:ea typeface="+mn-ea"/>
                <a:cs typeface="+mn-cs"/>
              </a:rPr>
              <a:t>describes how new ideas and innovations are accepted and adopted by groups and cultures.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curve highlights the acceptance through five stages: Innovators, Early Adopters, Early Majority, Late Majority, and Laggards. The stages of Curve shows the willingness to accept risk verses waiting for approval by the masses.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Innovators</a:t>
            </a:r>
            <a:r>
              <a:rPr lang="en-US" sz="1200" b="0" i="0" kern="1200" dirty="0">
                <a:solidFill>
                  <a:schemeClr val="tx1"/>
                </a:solidFill>
                <a:effectLst/>
                <a:latin typeface="+mn-lt"/>
                <a:ea typeface="+mn-ea"/>
                <a:cs typeface="+mn-cs"/>
              </a:rPr>
              <a:t> are the enthusiasts. They want to be the first ones using the latest stuff. They represent a tiny percentage of the market.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Early Adopters </a:t>
            </a:r>
            <a:r>
              <a:rPr lang="en-US" sz="1200" b="0" i="0" kern="1200" dirty="0">
                <a:solidFill>
                  <a:schemeClr val="tx1"/>
                </a:solidFill>
                <a:effectLst/>
                <a:latin typeface="+mn-lt"/>
                <a:ea typeface="+mn-ea"/>
                <a:cs typeface="+mn-cs"/>
              </a:rPr>
              <a:t>are those who enjoy new innovations and are comfortable taking social risk but after they see success from the Innovators. They are trendsetters and are influential.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Early Majority </a:t>
            </a:r>
            <a:r>
              <a:rPr lang="en-US" sz="1200" b="0" i="0" kern="1200" dirty="0">
                <a:solidFill>
                  <a:schemeClr val="tx1"/>
                </a:solidFill>
                <a:effectLst/>
                <a:latin typeface="+mn-lt"/>
                <a:ea typeface="+mn-ea"/>
                <a:cs typeface="+mn-cs"/>
              </a:rPr>
              <a:t>adopt new innovations only after they’re proven. They are the largest segment of the market.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Late Majority </a:t>
            </a:r>
            <a:r>
              <a:rPr lang="en-US" sz="1200" b="0" i="0" kern="1200" dirty="0">
                <a:solidFill>
                  <a:schemeClr val="tx1"/>
                </a:solidFill>
                <a:effectLst/>
                <a:latin typeface="+mn-lt"/>
                <a:ea typeface="+mn-ea"/>
                <a:cs typeface="+mn-cs"/>
              </a:rPr>
              <a:t>are cautious about new ideas. They want to see demonstratable results. They also represent a large portion of the market.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Laggards</a:t>
            </a:r>
            <a:r>
              <a:rPr lang="en-US" sz="1200" b="0" i="0" kern="1200" dirty="0">
                <a:solidFill>
                  <a:schemeClr val="tx1"/>
                </a:solidFill>
                <a:effectLst/>
                <a:latin typeface="+mn-lt"/>
                <a:ea typeface="+mn-ea"/>
                <a:cs typeface="+mn-cs"/>
              </a:rPr>
              <a:t> only adopt new ideas if forced…and   usually do so kicking and screaming. They are a small audience.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trick is to get new ideas accepted by Innovators and use their experience to influence Early Adopters. That’s 16%. Then you use Early Adopters to influence the Early Majority. Once you have 25%, you have the potential for culture shift. Here you’re on the path of growth and can start to influence larger portions of your audience. Once the innovation is at 50%, it’s organizational culture. The Late Majority comes in because it’s what everyone else is doing. You may never get the Laggards…but you’ll get some.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want to apply this to innovation in ministry and parish culture change. You don’t have to convert everyone to these new ideas all at once. At first, all you need to convince is the Innovators, and there will be some. Then use them to influence the Early Adopters. Once you have them, you’re well on your way to culture shift. It may take a while, but if you’re persistent, it will happen.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Remember this: </a:t>
            </a:r>
            <a:r>
              <a:rPr lang="en-US" sz="1200" b="1" i="0" kern="1200" dirty="0">
                <a:solidFill>
                  <a:schemeClr val="tx1"/>
                </a:solidFill>
                <a:effectLst/>
                <a:latin typeface="+mn-lt"/>
                <a:ea typeface="+mn-ea"/>
                <a:cs typeface="+mn-cs"/>
              </a:rPr>
              <a:t>Some will never come on board, but that’s ok.</a:t>
            </a:r>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23</a:t>
            </a:fld>
            <a:endParaRPr lang="en-US"/>
          </a:p>
        </p:txBody>
      </p:sp>
    </p:spTree>
    <p:extLst>
      <p:ext uri="{BB962C8B-B14F-4D97-AF65-F5344CB8AC3E}">
        <p14:creationId xmlns:p14="http://schemas.microsoft.com/office/powerpoint/2010/main" val="1091231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24</a:t>
            </a:fld>
            <a:endParaRPr lang="en-US"/>
          </a:p>
        </p:txBody>
      </p:sp>
    </p:spTree>
    <p:extLst>
      <p:ext uri="{BB962C8B-B14F-4D97-AF65-F5344CB8AC3E}">
        <p14:creationId xmlns:p14="http://schemas.microsoft.com/office/powerpoint/2010/main" val="2535841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Implementation – who will do what?  </a:t>
            </a:r>
          </a:p>
          <a:p>
            <a:r>
              <a:rPr lang="en-US" dirty="0"/>
              <a:t>Identify members of your team (others in the parish?) to work on what you have decided to do.  </a:t>
            </a:r>
          </a:p>
          <a:p>
            <a:r>
              <a:rPr lang="en-US" dirty="0"/>
              <a:t>Determine clearly who will do what.  Get help with implementation (best practices, training, etc.) from the program developers and or your Clear Path facilitator and diocesan staff.</a:t>
            </a:r>
          </a:p>
          <a:p>
            <a:r>
              <a:rPr lang="en-US" dirty="0"/>
              <a:t>Follow-up on progress, obstacles, needs, success stories, etc. at future team meetings.</a:t>
            </a:r>
          </a:p>
        </p:txBody>
      </p:sp>
      <p:sp>
        <p:nvSpPr>
          <p:cNvPr id="4" name="Slide Number Placeholder 3"/>
          <p:cNvSpPr>
            <a:spLocks noGrp="1"/>
          </p:cNvSpPr>
          <p:nvPr>
            <p:ph type="sldNum" sz="quarter" idx="10"/>
          </p:nvPr>
        </p:nvSpPr>
        <p:spPr/>
        <p:txBody>
          <a:bodyPr/>
          <a:lstStyle/>
          <a:p>
            <a:fld id="{F4888151-5C7A-4128-9F2D-2D556145E1A9}" type="slidenum">
              <a:rPr lang="en-US" smtClean="0"/>
              <a:t>25</a:t>
            </a:fld>
            <a:endParaRPr lang="en-US"/>
          </a:p>
        </p:txBody>
      </p:sp>
    </p:spTree>
    <p:extLst>
      <p:ext uri="{BB962C8B-B14F-4D97-AF65-F5344CB8AC3E}">
        <p14:creationId xmlns:p14="http://schemas.microsoft.com/office/powerpoint/2010/main" val="3135998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Communicate with the parish about your plan… not just promotion of each thing.</a:t>
            </a:r>
          </a:p>
          <a:p>
            <a:r>
              <a:rPr lang="en-US" dirty="0"/>
              <a:t>Communicate the vision… stories of success, your overall plan, etc.  Don’t stop communicating once you’ve gotten started.</a:t>
            </a:r>
          </a:p>
          <a:p>
            <a:r>
              <a:rPr lang="en-US" dirty="0"/>
              <a:t>Tell us about your Clear Path progress.</a:t>
            </a:r>
          </a:p>
        </p:txBody>
      </p:sp>
      <p:sp>
        <p:nvSpPr>
          <p:cNvPr id="4" name="Slide Number Placeholder 3"/>
          <p:cNvSpPr>
            <a:spLocks noGrp="1"/>
          </p:cNvSpPr>
          <p:nvPr>
            <p:ph type="sldNum" sz="quarter" idx="10"/>
          </p:nvPr>
        </p:nvSpPr>
        <p:spPr/>
        <p:txBody>
          <a:bodyPr/>
          <a:lstStyle/>
          <a:p>
            <a:fld id="{F4888151-5C7A-4128-9F2D-2D556145E1A9}" type="slidenum">
              <a:rPr lang="en-US" smtClean="0"/>
              <a:t>26</a:t>
            </a:fld>
            <a:endParaRPr lang="en-US"/>
          </a:p>
        </p:txBody>
      </p:sp>
    </p:spTree>
    <p:extLst>
      <p:ext uri="{BB962C8B-B14F-4D97-AF65-F5344CB8AC3E}">
        <p14:creationId xmlns:p14="http://schemas.microsoft.com/office/powerpoint/2010/main" val="3205900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Evaluate your progress at least annually as part of your team meetings.   Staying on the right path will likely require that you exercise patience, but it will also require recognizing when something is not leading to the fruitfulness that you hope for.  Remember the “Marshmallow Experiment.”   Don’t make decisions that are too much based on a mindset of scarcity or impatience.</a:t>
            </a:r>
          </a:p>
        </p:txBody>
      </p:sp>
      <p:sp>
        <p:nvSpPr>
          <p:cNvPr id="4" name="Slide Number Placeholder 3"/>
          <p:cNvSpPr>
            <a:spLocks noGrp="1"/>
          </p:cNvSpPr>
          <p:nvPr>
            <p:ph type="sldNum" sz="quarter" idx="10"/>
          </p:nvPr>
        </p:nvSpPr>
        <p:spPr/>
        <p:txBody>
          <a:bodyPr/>
          <a:lstStyle/>
          <a:p>
            <a:fld id="{F4888151-5C7A-4128-9F2D-2D556145E1A9}" type="slidenum">
              <a:rPr lang="en-US" smtClean="0"/>
              <a:t>27</a:t>
            </a:fld>
            <a:endParaRPr lang="en-US"/>
          </a:p>
        </p:txBody>
      </p:sp>
    </p:spTree>
    <p:extLst>
      <p:ext uri="{BB962C8B-B14F-4D97-AF65-F5344CB8AC3E}">
        <p14:creationId xmlns:p14="http://schemas.microsoft.com/office/powerpoint/2010/main" val="434643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28</a:t>
            </a:fld>
            <a:endParaRPr lang="en-US"/>
          </a:p>
        </p:txBody>
      </p:sp>
    </p:spTree>
    <p:extLst>
      <p:ext uri="{BB962C8B-B14F-4D97-AF65-F5344CB8AC3E}">
        <p14:creationId xmlns:p14="http://schemas.microsoft.com/office/powerpoint/2010/main" val="548352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29</a:t>
            </a:fld>
            <a:endParaRPr lang="en-US"/>
          </a:p>
        </p:txBody>
      </p:sp>
    </p:spTree>
    <p:extLst>
      <p:ext uri="{BB962C8B-B14F-4D97-AF65-F5344CB8AC3E}">
        <p14:creationId xmlns:p14="http://schemas.microsoft.com/office/powerpoint/2010/main" val="1837566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animation once] We are located here.  We are at the Parish Team Meeting to prepare your team for the next steps.  This evening we will help you get started with a meeting format and some basic skills for making the most of your meetings.</a:t>
            </a:r>
          </a:p>
        </p:txBody>
      </p:sp>
      <p:sp>
        <p:nvSpPr>
          <p:cNvPr id="4" name="Slide Number Placeholder 3"/>
          <p:cNvSpPr>
            <a:spLocks noGrp="1"/>
          </p:cNvSpPr>
          <p:nvPr>
            <p:ph type="sldNum" sz="quarter" idx="5"/>
          </p:nvPr>
        </p:nvSpPr>
        <p:spPr/>
        <p:txBody>
          <a:bodyPr/>
          <a:lstStyle/>
          <a:p>
            <a:fld id="{F4888151-5C7A-4128-9F2D-2D556145E1A9}" type="slidenum">
              <a:rPr lang="en-US" smtClean="0"/>
              <a:t>3</a:t>
            </a:fld>
            <a:endParaRPr lang="en-US"/>
          </a:p>
        </p:txBody>
      </p:sp>
    </p:spTree>
    <p:extLst>
      <p:ext uri="{BB962C8B-B14F-4D97-AF65-F5344CB8AC3E}">
        <p14:creationId xmlns:p14="http://schemas.microsoft.com/office/powerpoint/2010/main" val="3962512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Prayer – </a:t>
            </a:r>
            <a:r>
              <a:rPr lang="en-US" b="0" dirty="0"/>
              <a:t>close the meeting with a </a:t>
            </a:r>
            <a:r>
              <a:rPr lang="en-US" b="1" dirty="0"/>
              <a:t>Glory Be</a:t>
            </a:r>
            <a:endParaRPr lang="en-US" dirty="0"/>
          </a:p>
        </p:txBody>
      </p:sp>
      <p:sp>
        <p:nvSpPr>
          <p:cNvPr id="4" name="Slide Number Placeholder 3"/>
          <p:cNvSpPr>
            <a:spLocks noGrp="1"/>
          </p:cNvSpPr>
          <p:nvPr>
            <p:ph type="sldNum" sz="quarter" idx="5"/>
          </p:nvPr>
        </p:nvSpPr>
        <p:spPr/>
        <p:txBody>
          <a:bodyPr/>
          <a:lstStyle/>
          <a:p>
            <a:fld id="{F4888151-5C7A-4128-9F2D-2D556145E1A9}" type="slidenum">
              <a:rPr lang="en-US" smtClean="0"/>
              <a:t>30</a:t>
            </a:fld>
            <a:endParaRPr lang="en-US"/>
          </a:p>
        </p:txBody>
      </p:sp>
    </p:spTree>
    <p:extLst>
      <p:ext uri="{BB962C8B-B14F-4D97-AF65-F5344CB8AC3E}">
        <p14:creationId xmlns:p14="http://schemas.microsoft.com/office/powerpoint/2010/main" val="2299663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4</a:t>
            </a:fld>
            <a:endParaRPr lang="en-US"/>
          </a:p>
        </p:txBody>
      </p:sp>
    </p:spTree>
    <p:extLst>
      <p:ext uri="{BB962C8B-B14F-4D97-AF65-F5344CB8AC3E}">
        <p14:creationId xmlns:p14="http://schemas.microsoft.com/office/powerpoint/2010/main" val="1129297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888151-5C7A-4128-9F2D-2D556145E1A9}" type="slidenum">
              <a:rPr lang="en-US" smtClean="0"/>
              <a:t>5</a:t>
            </a:fld>
            <a:endParaRPr lang="en-US"/>
          </a:p>
        </p:txBody>
      </p:sp>
    </p:spTree>
    <p:extLst>
      <p:ext uri="{BB962C8B-B14F-4D97-AF65-F5344CB8AC3E}">
        <p14:creationId xmlns:p14="http://schemas.microsoft.com/office/powerpoint/2010/main" val="3084880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888151-5C7A-4128-9F2D-2D556145E1A9}" type="slidenum">
              <a:rPr lang="en-US" smtClean="0"/>
              <a:t>6</a:t>
            </a:fld>
            <a:endParaRPr lang="en-US"/>
          </a:p>
        </p:txBody>
      </p:sp>
    </p:spTree>
    <p:extLst>
      <p:ext uri="{BB962C8B-B14F-4D97-AF65-F5344CB8AC3E}">
        <p14:creationId xmlns:p14="http://schemas.microsoft.com/office/powerpoint/2010/main" val="1513973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888151-5C7A-4128-9F2D-2D556145E1A9}" type="slidenum">
              <a:rPr lang="en-US" smtClean="0"/>
              <a:t>7</a:t>
            </a:fld>
            <a:endParaRPr lang="en-US"/>
          </a:p>
        </p:txBody>
      </p:sp>
    </p:spTree>
    <p:extLst>
      <p:ext uri="{BB962C8B-B14F-4D97-AF65-F5344CB8AC3E}">
        <p14:creationId xmlns:p14="http://schemas.microsoft.com/office/powerpoint/2010/main" val="2659634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888151-5C7A-4128-9F2D-2D556145E1A9}" type="slidenum">
              <a:rPr lang="en-US" smtClean="0"/>
              <a:t>8</a:t>
            </a:fld>
            <a:endParaRPr lang="en-US"/>
          </a:p>
        </p:txBody>
      </p:sp>
    </p:spTree>
    <p:extLst>
      <p:ext uri="{BB962C8B-B14F-4D97-AF65-F5344CB8AC3E}">
        <p14:creationId xmlns:p14="http://schemas.microsoft.com/office/powerpoint/2010/main" val="2227558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“Near-Termism” can cause us to make decisions about evangelization and formation programs based on what we think will show results most quickly.  There are a few things that this process will require and among the most important things are the virtues of fortitude and patience.  The Clear Path includes solutions that require considering the long-term plan and benefits of Spiritual Multiplication.  This means that…    [advance slide]</a:t>
            </a:r>
          </a:p>
        </p:txBody>
      </p:sp>
      <p:sp>
        <p:nvSpPr>
          <p:cNvPr id="4" name="Slide Number Placeholder 3"/>
          <p:cNvSpPr>
            <a:spLocks noGrp="1"/>
          </p:cNvSpPr>
          <p:nvPr>
            <p:ph type="sldNum" sz="quarter" idx="5"/>
          </p:nvPr>
        </p:nvSpPr>
        <p:spPr/>
        <p:txBody>
          <a:bodyPr/>
          <a:lstStyle/>
          <a:p>
            <a:fld id="{F4888151-5C7A-4128-9F2D-2D556145E1A9}" type="slidenum">
              <a:rPr lang="en-US" smtClean="0"/>
              <a:t>9</a:t>
            </a:fld>
            <a:endParaRPr lang="en-US"/>
          </a:p>
        </p:txBody>
      </p:sp>
    </p:spTree>
    <p:extLst>
      <p:ext uri="{BB962C8B-B14F-4D97-AF65-F5344CB8AC3E}">
        <p14:creationId xmlns:p14="http://schemas.microsoft.com/office/powerpoint/2010/main" val="3874120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716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09843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278136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D0E7E-5B6C-4F9A-8228-3B51478C52DD}"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268976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ED0E7E-5B6C-4F9A-8228-3B51478C52DD}" type="datetimeFigureOut">
              <a:rPr lang="en-US" smtClean="0"/>
              <a:t>6/11/2019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7A9D9-3142-46C4-8012-C94998BEF42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784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ED0E7E-5B6C-4F9A-8228-3B51478C52DD}"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020459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ED0E7E-5B6C-4F9A-8228-3B51478C52DD}" type="datetimeFigureOut">
              <a:rPr lang="en-US" smtClean="0"/>
              <a:t>6/11/2019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6611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ED0E7E-5B6C-4F9A-8228-3B51478C52DD}" type="datetimeFigureOut">
              <a:rPr lang="en-US" smtClean="0"/>
              <a:t>6/11/2019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8447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CED0E7E-5B6C-4F9A-8228-3B51478C52DD}" type="datetimeFigureOut">
              <a:rPr lang="en-US" smtClean="0"/>
              <a:t>6/11/2019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142246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CED0E7E-5B6C-4F9A-8228-3B51478C52DD}" type="datetimeFigureOut">
              <a:rPr lang="en-US" smtClean="0"/>
              <a:t>6/11/2019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457A9D9-3142-46C4-8012-C94998BEF42A}" type="slidenum">
              <a:rPr lang="en-US" smtClean="0"/>
              <a:t>‹#›</a:t>
            </a:fld>
            <a:endParaRPr lang="en-US"/>
          </a:p>
        </p:txBody>
      </p:sp>
    </p:spTree>
    <p:extLst>
      <p:ext uri="{BB962C8B-B14F-4D97-AF65-F5344CB8AC3E}">
        <p14:creationId xmlns:p14="http://schemas.microsoft.com/office/powerpoint/2010/main" val="2788871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ED0E7E-5B6C-4F9A-8228-3B51478C52DD}" type="datetimeFigureOut">
              <a:rPr lang="en-US" smtClean="0"/>
              <a:t>6/11/2019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7A9D9-3142-46C4-8012-C94998BEF42A}" type="slidenum">
              <a:rPr lang="en-US" smtClean="0"/>
              <a:t>‹#›</a:t>
            </a:fld>
            <a:endParaRPr lang="en-US"/>
          </a:p>
        </p:txBody>
      </p:sp>
    </p:spTree>
    <p:extLst>
      <p:ext uri="{BB962C8B-B14F-4D97-AF65-F5344CB8AC3E}">
        <p14:creationId xmlns:p14="http://schemas.microsoft.com/office/powerpoint/2010/main" val="3903173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CED0E7E-5B6C-4F9A-8228-3B51478C52DD}" type="datetimeFigureOut">
              <a:rPr lang="en-US" smtClean="0"/>
              <a:t>6/11/2019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457A9D9-3142-46C4-8012-C94998BEF42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36054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008415"/>
            <a:ext cx="10058400" cy="2302328"/>
          </a:xfrm>
        </p:spPr>
        <p:txBody>
          <a:bodyPr>
            <a:normAutofit/>
          </a:bodyPr>
          <a:lstStyle/>
          <a:p>
            <a:r>
              <a:rPr lang="en-US" dirty="0">
                <a:latin typeface="Raleway"/>
                <a:cs typeface="Times New Roman" panose="02020603050405020304" pitchFamily="18" charset="0"/>
              </a:rPr>
              <a:t>Parish Team Meeting</a:t>
            </a:r>
            <a:br>
              <a:rPr lang="en-US" sz="6600" dirty="0">
                <a:latin typeface="Raleway"/>
                <a:cs typeface="Times New Roman" panose="02020603050405020304" pitchFamily="18" charset="0"/>
              </a:rPr>
            </a:br>
            <a:endParaRPr lang="en-US" i="1" dirty="0">
              <a:latin typeface="Raleway"/>
              <a:cs typeface="Times New Roman" panose="02020603050405020304" pitchFamily="18" charset="0"/>
            </a:endParaRPr>
          </a:p>
        </p:txBody>
      </p:sp>
      <p:sp>
        <p:nvSpPr>
          <p:cNvPr id="3" name="Text Placeholder 2"/>
          <p:cNvSpPr>
            <a:spLocks noGrp="1"/>
          </p:cNvSpPr>
          <p:nvPr>
            <p:ph type="body" idx="1"/>
          </p:nvPr>
        </p:nvSpPr>
        <p:spPr>
          <a:xfrm>
            <a:off x="1097279" y="4481875"/>
            <a:ext cx="10920549" cy="1297601"/>
          </a:xfrm>
        </p:spPr>
        <p:txBody>
          <a:bodyPr>
            <a:normAutofit/>
          </a:bodyPr>
          <a:lstStyle/>
          <a:p>
            <a:pPr lvl="0">
              <a:lnSpc>
                <a:spcPct val="110000"/>
              </a:lnSpc>
              <a:buClr>
                <a:srgbClr val="D87900"/>
              </a:buClr>
            </a:pPr>
            <a:r>
              <a:rPr lang="en-US" sz="4800" dirty="0">
                <a:solidFill>
                  <a:srgbClr val="156570"/>
                </a:solidFill>
              </a:rPr>
              <a:t>Starting your climb together</a:t>
            </a:r>
          </a:p>
        </p:txBody>
      </p:sp>
    </p:spTree>
    <p:extLst>
      <p:ext uri="{BB962C8B-B14F-4D97-AF65-F5344CB8AC3E}">
        <p14:creationId xmlns:p14="http://schemas.microsoft.com/office/powerpoint/2010/main" val="2610180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05099" y="1302327"/>
            <a:ext cx="9653847" cy="4209921"/>
          </a:xfrm>
          <a:prstGeom prst="rect">
            <a:avLst/>
          </a:prstGeom>
          <a:solidFill>
            <a:schemeClr val="bg1"/>
          </a:solid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514350" marR="0" lvl="0" indent="-514350" algn="l" defTabSz="914400" rtl="0" eaLnBrk="1" fontAlgn="auto" latinLnBrk="0" hangingPunct="1">
              <a:lnSpc>
                <a:spcPct val="85000"/>
              </a:lnSpc>
              <a:spcBef>
                <a:spcPct val="0"/>
              </a:spcBef>
              <a:spcAft>
                <a:spcPts val="0"/>
              </a:spcAft>
              <a:buClrTx/>
              <a:buSzTx/>
              <a:buFont typeface="+mj-lt"/>
              <a:buAutoNum type="arabicPeriod"/>
              <a:tabLst/>
              <a:defRPr/>
            </a:pPr>
            <a:r>
              <a:rPr kumimoji="0" lang="en-US" b="0" i="0" u="none" strike="noStrike" kern="1200" cap="none" spc="-50" normalizeH="0" baseline="0" noProof="0" dirty="0">
                <a:ln>
                  <a:noFill/>
                </a:ln>
                <a:solidFill>
                  <a:prstClr val="black">
                    <a:lumMod val="75000"/>
                    <a:lumOff val="25000"/>
                  </a:prstClr>
                </a:solidFill>
                <a:effectLst/>
                <a:uLnTx/>
                <a:uFillTx/>
                <a:latin typeface="Raleway"/>
                <a:cs typeface="Times New Roman" panose="02020603050405020304" pitchFamily="18" charset="0"/>
              </a:rPr>
              <a:t>There are</a:t>
            </a:r>
            <a:r>
              <a:rPr kumimoji="0" lang="en-US" b="0" i="0" u="none" strike="noStrike" kern="1200" cap="none" spc="-50" normalizeH="0" noProof="0" dirty="0">
                <a:ln>
                  <a:noFill/>
                </a:ln>
                <a:solidFill>
                  <a:prstClr val="black">
                    <a:lumMod val="75000"/>
                    <a:lumOff val="25000"/>
                  </a:prstClr>
                </a:solidFill>
                <a:effectLst/>
                <a:uLnTx/>
                <a:uFillTx/>
                <a:latin typeface="Raleway"/>
                <a:cs typeface="Times New Roman" panose="02020603050405020304" pitchFamily="18" charset="0"/>
              </a:rPr>
              <a:t> no</a:t>
            </a:r>
            <a:r>
              <a:rPr kumimoji="0" lang="en-US" b="0" i="0" u="none" strike="noStrike" kern="1200" cap="none" spc="-50" normalizeH="0" baseline="0" noProof="0" dirty="0">
                <a:ln>
                  <a:noFill/>
                </a:ln>
                <a:solidFill>
                  <a:prstClr val="black">
                    <a:lumMod val="75000"/>
                    <a:lumOff val="25000"/>
                  </a:prstClr>
                </a:solidFill>
                <a:effectLst/>
                <a:uLnTx/>
                <a:uFillTx/>
                <a:latin typeface="Raleway"/>
                <a:cs typeface="Times New Roman" panose="02020603050405020304" pitchFamily="18" charset="0"/>
              </a:rPr>
              <a:t> silver bullets.</a:t>
            </a:r>
            <a:br>
              <a:rPr kumimoji="0" lang="en-US" b="0" i="0" u="none" strike="noStrike" kern="1200" cap="none" spc="-50" normalizeH="0" baseline="0" noProof="0" dirty="0">
                <a:ln>
                  <a:noFill/>
                </a:ln>
                <a:solidFill>
                  <a:prstClr val="black">
                    <a:lumMod val="75000"/>
                    <a:lumOff val="25000"/>
                  </a:prstClr>
                </a:solidFill>
                <a:effectLst/>
                <a:uLnTx/>
                <a:uFillTx/>
                <a:latin typeface="Raleway"/>
                <a:cs typeface="Times New Roman" panose="02020603050405020304" pitchFamily="18" charset="0"/>
              </a:rPr>
            </a:br>
            <a:endParaRPr kumimoji="0" lang="en-US" b="0" i="0" u="none" strike="noStrike" kern="1200" cap="none" spc="-50" normalizeH="0" baseline="0" noProof="0" dirty="0">
              <a:ln>
                <a:noFill/>
              </a:ln>
              <a:solidFill>
                <a:prstClr val="black">
                  <a:lumMod val="75000"/>
                  <a:lumOff val="25000"/>
                </a:prstClr>
              </a:solidFill>
              <a:effectLst/>
              <a:uLnTx/>
              <a:uFillTx/>
              <a:latin typeface="Raleway"/>
              <a:cs typeface="Times New Roman" panose="02020603050405020304" pitchFamily="18" charset="0"/>
            </a:endParaRPr>
          </a:p>
          <a:p>
            <a:pPr marL="514350" marR="0" lvl="0" indent="-514350" algn="l" defTabSz="914400" rtl="0" eaLnBrk="1" fontAlgn="auto" latinLnBrk="0" hangingPunct="1">
              <a:lnSpc>
                <a:spcPct val="85000"/>
              </a:lnSpc>
              <a:spcBef>
                <a:spcPct val="0"/>
              </a:spcBef>
              <a:spcAft>
                <a:spcPts val="0"/>
              </a:spcAft>
              <a:buClrTx/>
              <a:buSzTx/>
              <a:buFont typeface="+mj-lt"/>
              <a:buAutoNum type="arabicPeriod"/>
              <a:tabLst/>
              <a:defRPr/>
            </a:pPr>
            <a:r>
              <a:rPr lang="en-US" dirty="0">
                <a:solidFill>
                  <a:prstClr val="black">
                    <a:lumMod val="75000"/>
                    <a:lumOff val="25000"/>
                  </a:prstClr>
                </a:solidFill>
                <a:latin typeface="Raleway"/>
                <a:cs typeface="Times New Roman" panose="02020603050405020304" pitchFamily="18" charset="0"/>
              </a:rPr>
              <a:t>Do not expect a quick fix.</a:t>
            </a:r>
            <a:br>
              <a:rPr lang="en-US" dirty="0">
                <a:solidFill>
                  <a:prstClr val="black">
                    <a:lumMod val="75000"/>
                    <a:lumOff val="25000"/>
                  </a:prstClr>
                </a:solidFill>
                <a:latin typeface="Raleway"/>
                <a:cs typeface="Times New Roman" panose="02020603050405020304" pitchFamily="18" charset="0"/>
              </a:rPr>
            </a:br>
            <a:endParaRPr lang="en-US" dirty="0">
              <a:solidFill>
                <a:prstClr val="black">
                  <a:lumMod val="75000"/>
                  <a:lumOff val="25000"/>
                </a:prstClr>
              </a:solidFill>
              <a:latin typeface="Raleway"/>
              <a:cs typeface="Times New Roman" panose="02020603050405020304" pitchFamily="18" charset="0"/>
            </a:endParaRPr>
          </a:p>
          <a:p>
            <a:pPr marL="514350" marR="0" lvl="0" indent="-514350" algn="l" defTabSz="914400" rtl="0" eaLnBrk="1" fontAlgn="auto" latinLnBrk="0" hangingPunct="1">
              <a:lnSpc>
                <a:spcPct val="85000"/>
              </a:lnSpc>
              <a:spcBef>
                <a:spcPct val="0"/>
              </a:spcBef>
              <a:spcAft>
                <a:spcPts val="0"/>
              </a:spcAft>
              <a:buClrTx/>
              <a:buSzTx/>
              <a:buFont typeface="+mj-lt"/>
              <a:buAutoNum type="arabicPeriod"/>
              <a:tabLst/>
              <a:defRPr/>
            </a:pPr>
            <a:r>
              <a:rPr lang="en-US" dirty="0">
                <a:solidFill>
                  <a:prstClr val="black">
                    <a:lumMod val="75000"/>
                    <a:lumOff val="25000"/>
                  </a:prstClr>
                </a:solidFill>
                <a:latin typeface="Raleway"/>
                <a:cs typeface="Times New Roman" panose="02020603050405020304" pitchFamily="18" charset="0"/>
              </a:rPr>
              <a:t>This will cost you.</a:t>
            </a:r>
            <a:br>
              <a:rPr lang="en-US" dirty="0">
                <a:solidFill>
                  <a:prstClr val="black">
                    <a:lumMod val="75000"/>
                    <a:lumOff val="25000"/>
                  </a:prstClr>
                </a:solidFill>
                <a:latin typeface="Raleway"/>
                <a:cs typeface="Times New Roman" panose="02020603050405020304" pitchFamily="18" charset="0"/>
              </a:rPr>
            </a:br>
            <a:endParaRPr lang="en-US" dirty="0">
              <a:solidFill>
                <a:prstClr val="black">
                  <a:lumMod val="75000"/>
                  <a:lumOff val="25000"/>
                </a:prstClr>
              </a:solidFill>
              <a:latin typeface="Raleway"/>
              <a:cs typeface="Times New Roman" panose="02020603050405020304" pitchFamily="18" charset="0"/>
            </a:endParaRPr>
          </a:p>
          <a:p>
            <a:pPr marL="514350" marR="0" lvl="0" indent="-514350" algn="l" defTabSz="914400" rtl="0" eaLnBrk="1" fontAlgn="auto" latinLnBrk="0" hangingPunct="1">
              <a:lnSpc>
                <a:spcPct val="85000"/>
              </a:lnSpc>
              <a:spcBef>
                <a:spcPct val="0"/>
              </a:spcBef>
              <a:spcAft>
                <a:spcPts val="0"/>
              </a:spcAft>
              <a:buClrTx/>
              <a:buSzTx/>
              <a:buFont typeface="+mj-lt"/>
              <a:buAutoNum type="arabicPeriod"/>
              <a:tabLst/>
              <a:defRPr/>
            </a:pPr>
            <a:endParaRPr kumimoji="0" lang="en-US" b="0" i="0" u="none" strike="noStrike" kern="1200" cap="none" spc="-50" normalizeH="0" noProof="0" dirty="0">
              <a:ln>
                <a:noFill/>
              </a:ln>
              <a:solidFill>
                <a:prstClr val="black">
                  <a:lumMod val="75000"/>
                  <a:lumOff val="25000"/>
                </a:prstClr>
              </a:solidFill>
              <a:effectLst/>
              <a:uLnTx/>
              <a:uFillTx/>
              <a:latin typeface="Raleway"/>
              <a:cs typeface="Times New Roman" panose="02020603050405020304" pitchFamily="18" charset="0"/>
            </a:endParaRPr>
          </a:p>
        </p:txBody>
      </p:sp>
    </p:spTree>
    <p:extLst>
      <p:ext uri="{BB962C8B-B14F-4D97-AF65-F5344CB8AC3E}">
        <p14:creationId xmlns:p14="http://schemas.microsoft.com/office/powerpoint/2010/main" val="158613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0E5D3-F675-4780-BF6E-287B0E4A98D5}"/>
              </a:ext>
            </a:extLst>
          </p:cNvPr>
          <p:cNvPicPr>
            <a:picLocks noChangeAspect="1"/>
          </p:cNvPicPr>
          <p:nvPr/>
        </p:nvPicPr>
        <p:blipFill>
          <a:blip r:embed="rId3"/>
          <a:stretch>
            <a:fillRect/>
          </a:stretch>
        </p:blipFill>
        <p:spPr>
          <a:xfrm>
            <a:off x="2908300" y="930845"/>
            <a:ext cx="6375400" cy="4252342"/>
          </a:xfrm>
          <a:prstGeom prst="rect">
            <a:avLst/>
          </a:prstGeom>
          <a:ln w="38100" cap="sq">
            <a:solidFill>
              <a:srgbClr val="000000"/>
            </a:solidFill>
            <a:prstDash val="solid"/>
            <a:miter lim="800000"/>
          </a:ln>
          <a:effectLst>
            <a:glow rad="114300">
              <a:schemeClr val="bg1">
                <a:lumMod val="50000"/>
                <a:alpha val="5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4194611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Marshmallow Study Revisited">
            <a:hlinkClick r:id="" action="ppaction://media"/>
            <a:extLst>
              <a:ext uri="{FF2B5EF4-FFF2-40B4-BE49-F238E27FC236}">
                <a16:creationId xmlns:a16="http://schemas.microsoft.com/office/drawing/2014/main" id="{7CC36FE6-166F-46EF-983D-AD16004252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5" y="0"/>
            <a:ext cx="12366978" cy="6956425"/>
          </a:xfrm>
          <a:prstGeom prst="rect">
            <a:avLst/>
          </a:prstGeom>
        </p:spPr>
      </p:pic>
    </p:spTree>
    <p:extLst>
      <p:ext uri="{BB962C8B-B14F-4D97-AF65-F5344CB8AC3E}">
        <p14:creationId xmlns:p14="http://schemas.microsoft.com/office/powerpoint/2010/main" val="179945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9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152">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0E5D3-F675-4780-BF6E-287B0E4A98D5}"/>
              </a:ext>
            </a:extLst>
          </p:cNvPr>
          <p:cNvPicPr>
            <a:picLocks noChangeAspect="1"/>
          </p:cNvPicPr>
          <p:nvPr/>
        </p:nvPicPr>
        <p:blipFill>
          <a:blip r:embed="rId3"/>
          <a:stretch>
            <a:fillRect/>
          </a:stretch>
        </p:blipFill>
        <p:spPr>
          <a:xfrm>
            <a:off x="4328885" y="3869988"/>
            <a:ext cx="3187700" cy="2126171"/>
          </a:xfrm>
          <a:prstGeom prst="rect">
            <a:avLst/>
          </a:prstGeom>
          <a:ln w="38100" cap="sq">
            <a:solidFill>
              <a:srgbClr val="000000"/>
            </a:solidFill>
            <a:prstDash val="solid"/>
            <a:miter lim="800000"/>
          </a:ln>
          <a:effectLst>
            <a:glow rad="114300">
              <a:schemeClr val="bg1">
                <a:lumMod val="50000"/>
                <a:alpha val="50000"/>
              </a:schemeClr>
            </a:glow>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8F3A0706-5FC8-49CA-9A6D-6C1104A6529C}"/>
              </a:ext>
            </a:extLst>
          </p:cNvPr>
          <p:cNvSpPr/>
          <p:nvPr/>
        </p:nvSpPr>
        <p:spPr>
          <a:xfrm>
            <a:off x="680357" y="665006"/>
            <a:ext cx="11010900" cy="2554545"/>
          </a:xfrm>
          <a:prstGeom prst="rect">
            <a:avLst/>
          </a:prstGeom>
        </p:spPr>
        <p:txBody>
          <a:bodyPr wrap="square">
            <a:spAutoFit/>
          </a:bodyPr>
          <a:lstStyle/>
          <a:p>
            <a:r>
              <a:rPr lang="en-US" sz="4000" dirty="0"/>
              <a:t>“If they’re in an environment in which long-term gain is very rare. Well, then it makes perfect sense for them to behave impulsively because that’s going to maximize their reward.”</a:t>
            </a:r>
          </a:p>
        </p:txBody>
      </p:sp>
    </p:spTree>
    <p:extLst>
      <p:ext uri="{BB962C8B-B14F-4D97-AF65-F5344CB8AC3E}">
        <p14:creationId xmlns:p14="http://schemas.microsoft.com/office/powerpoint/2010/main" val="2999306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0E5D3-F675-4780-BF6E-287B0E4A98D5}"/>
              </a:ext>
            </a:extLst>
          </p:cNvPr>
          <p:cNvPicPr>
            <a:picLocks noChangeAspect="1"/>
          </p:cNvPicPr>
          <p:nvPr/>
        </p:nvPicPr>
        <p:blipFill>
          <a:blip r:embed="rId3"/>
          <a:stretch>
            <a:fillRect/>
          </a:stretch>
        </p:blipFill>
        <p:spPr>
          <a:xfrm>
            <a:off x="4328885" y="3869988"/>
            <a:ext cx="3187700" cy="2126171"/>
          </a:xfrm>
          <a:prstGeom prst="rect">
            <a:avLst/>
          </a:prstGeom>
          <a:ln w="38100" cap="sq">
            <a:solidFill>
              <a:srgbClr val="000000"/>
            </a:solidFill>
            <a:prstDash val="solid"/>
            <a:miter lim="800000"/>
          </a:ln>
          <a:effectLst>
            <a:glow rad="114300">
              <a:schemeClr val="bg1">
                <a:lumMod val="50000"/>
                <a:alpha val="50000"/>
              </a:schemeClr>
            </a:glow>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8F3A0706-5FC8-49CA-9A6D-6C1104A6529C}"/>
              </a:ext>
            </a:extLst>
          </p:cNvPr>
          <p:cNvSpPr/>
          <p:nvPr/>
        </p:nvSpPr>
        <p:spPr>
          <a:xfrm>
            <a:off x="1888671" y="1089549"/>
            <a:ext cx="8953500" cy="1569660"/>
          </a:xfrm>
          <a:prstGeom prst="rect">
            <a:avLst/>
          </a:prstGeom>
        </p:spPr>
        <p:txBody>
          <a:bodyPr wrap="square">
            <a:spAutoFit/>
          </a:bodyPr>
          <a:lstStyle/>
          <a:p>
            <a:r>
              <a:rPr lang="en-US" sz="4800" dirty="0"/>
              <a:t>Where do you think near-termism happens in your parish?</a:t>
            </a:r>
          </a:p>
        </p:txBody>
      </p:sp>
    </p:spTree>
    <p:extLst>
      <p:ext uri="{BB962C8B-B14F-4D97-AF65-F5344CB8AC3E}">
        <p14:creationId xmlns:p14="http://schemas.microsoft.com/office/powerpoint/2010/main" val="3499074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Your Climb</a:t>
            </a:r>
            <a:br>
              <a:rPr lang="en-US" dirty="0"/>
            </a:br>
            <a:r>
              <a:rPr lang="en-US" dirty="0"/>
              <a:t>	</a:t>
            </a:r>
            <a:r>
              <a:rPr lang="en-US" dirty="0">
                <a:solidFill>
                  <a:schemeClr val="accent1">
                    <a:lumMod val="75000"/>
                  </a:schemeClr>
                </a:solidFill>
              </a:rPr>
              <a:t>Part #3</a:t>
            </a:r>
          </a:p>
        </p:txBody>
      </p:sp>
      <p:sp>
        <p:nvSpPr>
          <p:cNvPr id="3" name="Text Placeholder 2"/>
          <p:cNvSpPr>
            <a:spLocks noGrp="1"/>
          </p:cNvSpPr>
          <p:nvPr>
            <p:ph type="body" idx="1"/>
          </p:nvPr>
        </p:nvSpPr>
        <p:spPr>
          <a:xfrm>
            <a:off x="1097279" y="4453128"/>
            <a:ext cx="10365377" cy="1645920"/>
          </a:xfrm>
        </p:spPr>
        <p:txBody>
          <a:bodyPr>
            <a:noAutofit/>
          </a:bodyPr>
          <a:lstStyle/>
          <a:p>
            <a:r>
              <a:rPr lang="en-US" sz="4400" dirty="0"/>
              <a:t>Clear path creation: Discernment and decision making</a:t>
            </a:r>
          </a:p>
        </p:txBody>
      </p:sp>
      <p:sp>
        <p:nvSpPr>
          <p:cNvPr id="4" name="Arrow: Chevron 3">
            <a:extLst>
              <a:ext uri="{FF2B5EF4-FFF2-40B4-BE49-F238E27FC236}">
                <a16:creationId xmlns:a16="http://schemas.microsoft.com/office/drawing/2014/main" id="{11F84F9F-6676-4BA9-B6DB-185F33411BDC}"/>
              </a:ext>
            </a:extLst>
          </p:cNvPr>
          <p:cNvSpPr/>
          <p:nvPr/>
        </p:nvSpPr>
        <p:spPr>
          <a:xfrm>
            <a:off x="1405890" y="3300984"/>
            <a:ext cx="617220" cy="8961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95061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 Path Process</a:t>
            </a:r>
          </a:p>
        </p:txBody>
      </p:sp>
      <p:sp>
        <p:nvSpPr>
          <p:cNvPr id="3" name="Content Placeholder 2"/>
          <p:cNvSpPr>
            <a:spLocks noGrp="1"/>
          </p:cNvSpPr>
          <p:nvPr>
            <p:ph idx="1"/>
          </p:nvPr>
        </p:nvSpPr>
        <p:spPr>
          <a:xfrm>
            <a:off x="1715910" y="2310363"/>
            <a:ext cx="9439769" cy="3456094"/>
          </a:xfrm>
        </p:spPr>
        <p:txBody>
          <a:bodyPr/>
          <a:lstStyle/>
          <a:p>
            <a:pPr marL="742950" lvl="0" indent="-742950">
              <a:buFont typeface="+mj-lt"/>
              <a:buAutoNum type="arabicPeriod"/>
            </a:pPr>
            <a:r>
              <a:rPr lang="en-US" sz="3600" dirty="0"/>
              <a:t>Foundations &amp; Initial Assessment </a:t>
            </a:r>
            <a:endParaRPr lang="en-US" sz="3600" i="1" dirty="0"/>
          </a:p>
          <a:p>
            <a:pPr marL="742950" lvl="0" indent="-742950">
              <a:buFont typeface="+mj-lt"/>
              <a:buAutoNum type="arabicPeriod"/>
            </a:pPr>
            <a:r>
              <a:rPr lang="en-US" sz="3600" dirty="0"/>
              <a:t>Discernment </a:t>
            </a:r>
            <a:endParaRPr lang="en-US" sz="3600" i="1" dirty="0"/>
          </a:p>
          <a:p>
            <a:pPr marL="742950" lvl="0" indent="-742950">
              <a:buFont typeface="+mj-lt"/>
              <a:buAutoNum type="arabicPeriod"/>
            </a:pPr>
            <a:r>
              <a:rPr lang="en-US" sz="3600" dirty="0"/>
              <a:t>Implementation  </a:t>
            </a:r>
          </a:p>
          <a:p>
            <a:pPr marL="742950" lvl="0" indent="-742950">
              <a:buFont typeface="+mj-lt"/>
              <a:buAutoNum type="arabicPeriod"/>
            </a:pPr>
            <a:r>
              <a:rPr lang="en-US" sz="3600" dirty="0"/>
              <a:t>Communication </a:t>
            </a:r>
            <a:endParaRPr lang="en-US" dirty="0"/>
          </a:p>
          <a:p>
            <a:pPr marL="742950" lvl="0" indent="-742950">
              <a:buFont typeface="+mj-lt"/>
              <a:buAutoNum type="arabicPeriod"/>
            </a:pPr>
            <a:r>
              <a:rPr lang="en-US" sz="3600" dirty="0"/>
              <a:t>Alignment  </a:t>
            </a:r>
          </a:p>
        </p:txBody>
      </p:sp>
      <p:sp>
        <p:nvSpPr>
          <p:cNvPr id="4" name="Oval 3"/>
          <p:cNvSpPr/>
          <p:nvPr/>
        </p:nvSpPr>
        <p:spPr>
          <a:xfrm>
            <a:off x="865631" y="2804723"/>
            <a:ext cx="4882026" cy="873874"/>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A96D148-B90B-474E-A51D-6FA4AFAFCD8F}"/>
              </a:ext>
            </a:extLst>
          </p:cNvPr>
          <p:cNvSpPr txBox="1"/>
          <p:nvPr/>
        </p:nvSpPr>
        <p:spPr>
          <a:xfrm rot="20922628">
            <a:off x="8654141" y="2171699"/>
            <a:ext cx="2906487" cy="523220"/>
          </a:xfrm>
          <a:prstGeom prst="rect">
            <a:avLst/>
          </a:prstGeom>
          <a:noFill/>
        </p:spPr>
        <p:txBody>
          <a:bodyPr wrap="square" rtlCol="0">
            <a:spAutoFit/>
          </a:bodyPr>
          <a:lstStyle/>
          <a:p>
            <a:r>
              <a:rPr lang="en-US" sz="2800" b="1" dirty="0">
                <a:solidFill>
                  <a:srgbClr val="FF0000"/>
                </a:solidFill>
                <a:latin typeface="Engravers MT" panose="02090707080505020304" pitchFamily="18" charset="0"/>
              </a:rPr>
              <a:t>Base camp</a:t>
            </a:r>
          </a:p>
        </p:txBody>
      </p:sp>
    </p:spTree>
    <p:extLst>
      <p:ext uri="{BB962C8B-B14F-4D97-AF65-F5344CB8AC3E}">
        <p14:creationId xmlns:p14="http://schemas.microsoft.com/office/powerpoint/2010/main" val="27515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0" nodeType="afterEffect">
                                  <p:stCondLst>
                                    <p:cond delay="25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anim calcmode="lin" valueType="num">
                                      <p:cBhvr>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anim calcmode="lin" valueType="num">
                                      <p:cBhvr>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anim calcmode="lin" valueType="num">
                                      <p:cBhvr>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anim calcmode="lin" valueType="num">
                                      <p:cBhvr>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heel(1)">
                                      <p:cBhvr>
                                        <p:cTn id="4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925" y="19598"/>
            <a:ext cx="10289406" cy="1012844"/>
          </a:xfrm>
        </p:spPr>
        <p:txBody>
          <a:bodyPr>
            <a:normAutofit fontScale="90000"/>
          </a:bodyPr>
          <a:lstStyle/>
          <a:p>
            <a:br>
              <a:rPr lang="en-US" dirty="0"/>
            </a:br>
            <a:r>
              <a:rPr lang="en-US" sz="6700" cap="all" spc="200" dirty="0">
                <a:solidFill>
                  <a:schemeClr val="tx2"/>
                </a:solidFill>
                <a:ea typeface="+mn-ea"/>
                <a:cs typeface="+mn-cs"/>
              </a:rPr>
              <a:t>Garden planning</a:t>
            </a:r>
            <a:endParaRPr lang="en-US" sz="6000" cap="all" spc="200" dirty="0">
              <a:solidFill>
                <a:schemeClr val="tx2"/>
              </a:solidFill>
              <a:ea typeface="+mn-ea"/>
              <a:cs typeface="+mn-cs"/>
            </a:endParaRPr>
          </a:p>
        </p:txBody>
      </p:sp>
      <p:sp>
        <p:nvSpPr>
          <p:cNvPr id="3" name="Content Placeholder 2"/>
          <p:cNvSpPr>
            <a:spLocks noGrp="1"/>
          </p:cNvSpPr>
          <p:nvPr>
            <p:ph idx="1"/>
          </p:nvPr>
        </p:nvSpPr>
        <p:spPr>
          <a:xfrm>
            <a:off x="1171925" y="1032442"/>
            <a:ext cx="10827242" cy="683528"/>
          </a:xfrm>
        </p:spPr>
        <p:txBody>
          <a:bodyPr>
            <a:normAutofit/>
          </a:bodyPr>
          <a:lstStyle/>
          <a:p>
            <a:pPr marL="0" indent="0">
              <a:buNone/>
            </a:pPr>
            <a:r>
              <a:rPr lang="en-US" sz="3200" dirty="0">
                <a:solidFill>
                  <a:schemeClr val="tx1"/>
                </a:solidFill>
              </a:rPr>
              <a:t>Don’t plant everything at once – just build one section at a time. </a:t>
            </a:r>
          </a:p>
        </p:txBody>
      </p:sp>
      <p:pic>
        <p:nvPicPr>
          <p:cNvPr id="5" name="Picture 4">
            <a:extLst>
              <a:ext uri="{FF2B5EF4-FFF2-40B4-BE49-F238E27FC236}">
                <a16:creationId xmlns:a16="http://schemas.microsoft.com/office/drawing/2014/main" id="{3060060D-6008-4DBD-8FA2-FBA910FBE8C8}"/>
              </a:ext>
            </a:extLst>
          </p:cNvPr>
          <p:cNvPicPr>
            <a:picLocks noChangeAspect="1"/>
          </p:cNvPicPr>
          <p:nvPr/>
        </p:nvPicPr>
        <p:blipFill rotWithShape="1">
          <a:blip r:embed="rId3">
            <a:extLst>
              <a:ext uri="{28A0092B-C50C-407E-A947-70E740481C1C}">
                <a14:useLocalDpi xmlns:a14="http://schemas.microsoft.com/office/drawing/2010/main" val="0"/>
              </a:ext>
            </a:extLst>
          </a:blip>
          <a:srcRect l="3228" r="12097" b="10852"/>
          <a:stretch/>
        </p:blipFill>
        <p:spPr>
          <a:xfrm>
            <a:off x="2835262" y="1846597"/>
            <a:ext cx="6521476" cy="4386575"/>
          </a:xfrm>
          <a:prstGeom prst="rect">
            <a:avLst/>
          </a:prstGeom>
        </p:spPr>
      </p:pic>
    </p:spTree>
    <p:extLst>
      <p:ext uri="{BB962C8B-B14F-4D97-AF65-F5344CB8AC3E}">
        <p14:creationId xmlns:p14="http://schemas.microsoft.com/office/powerpoint/2010/main" val="1647911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Remember</a:t>
            </a:r>
          </a:p>
        </p:txBody>
      </p:sp>
      <p:sp>
        <p:nvSpPr>
          <p:cNvPr id="3" name="Content Placeholder 2"/>
          <p:cNvSpPr>
            <a:spLocks noGrp="1"/>
          </p:cNvSpPr>
          <p:nvPr>
            <p:ph idx="1"/>
          </p:nvPr>
        </p:nvSpPr>
        <p:spPr>
          <a:xfrm>
            <a:off x="1097280" y="2140084"/>
            <a:ext cx="10058400" cy="3729009"/>
          </a:xfrm>
        </p:spPr>
        <p:txBody>
          <a:bodyPr>
            <a:normAutofit/>
          </a:bodyPr>
          <a:lstStyle/>
          <a:p>
            <a:pPr>
              <a:buFont typeface="Arial" panose="020B0604020202020204" pitchFamily="34" charset="0"/>
              <a:buChar char="•"/>
            </a:pPr>
            <a:r>
              <a:rPr lang="en-US" sz="3600" dirty="0"/>
              <a:t> Ask: Which part of the path do we build now?</a:t>
            </a:r>
          </a:p>
          <a:p>
            <a:pPr>
              <a:buFont typeface="Arial" panose="020B0604020202020204" pitchFamily="34" charset="0"/>
              <a:buChar char="•"/>
            </a:pPr>
            <a:r>
              <a:rPr lang="en-US" sz="3600" dirty="0"/>
              <a:t> The goal is </a:t>
            </a:r>
            <a:r>
              <a:rPr lang="en-US" sz="3600" i="1" u="sng" dirty="0"/>
              <a:t>simplicity</a:t>
            </a:r>
            <a:r>
              <a:rPr lang="en-US" sz="3600" dirty="0"/>
              <a:t> for the sake of conversions</a:t>
            </a:r>
          </a:p>
          <a:p>
            <a:pPr>
              <a:buFont typeface="Arial" panose="020B0604020202020204" pitchFamily="34" charset="0"/>
              <a:buChar char="•"/>
            </a:pPr>
            <a:r>
              <a:rPr lang="en-US" sz="3600" dirty="0"/>
              <a:t> You may eventually pause/prune some ministries</a:t>
            </a:r>
          </a:p>
        </p:txBody>
      </p:sp>
    </p:spTree>
    <p:extLst>
      <p:ext uri="{BB962C8B-B14F-4D97-AF65-F5344CB8AC3E}">
        <p14:creationId xmlns:p14="http://schemas.microsoft.com/office/powerpoint/2010/main" val="666807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12217" y="272736"/>
            <a:ext cx="10058400" cy="51098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A Clear</a:t>
            </a:r>
            <a:r>
              <a:rPr kumimoji="0" lang="en-US" sz="6000" b="0" i="0" u="none" strike="noStrike" kern="1200" cap="none" spc="-50" normalizeH="0" noProof="0" dirty="0">
                <a:ln>
                  <a:noFill/>
                </a:ln>
                <a:solidFill>
                  <a:prstClr val="black">
                    <a:lumMod val="75000"/>
                    <a:lumOff val="25000"/>
                  </a:prstClr>
                </a:solidFill>
                <a:effectLst/>
                <a:uLnTx/>
                <a:uFillTx/>
                <a:latin typeface="Raleway"/>
                <a:ea typeface="+mj-ea"/>
                <a:cs typeface="+mj-cs"/>
              </a:rPr>
              <a:t> Path </a:t>
            </a:r>
            <a:r>
              <a:rPr lang="en-US" sz="6000" dirty="0">
                <a:solidFill>
                  <a:prstClr val="black">
                    <a:lumMod val="75000"/>
                    <a:lumOff val="25000"/>
                  </a:prstClr>
                </a:solidFill>
                <a:latin typeface="Raleway"/>
              </a:rPr>
              <a:t>for</a:t>
            </a:r>
            <a:r>
              <a:rPr kumimoji="0" lang="en-US" sz="60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 Discipleship</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606" b="16873"/>
          <a:stretch/>
        </p:blipFill>
        <p:spPr>
          <a:xfrm>
            <a:off x="238494" y="1444337"/>
            <a:ext cx="11605846" cy="4208318"/>
          </a:xfrm>
          <a:prstGeom prst="rect">
            <a:avLst/>
          </a:prstGeom>
        </p:spPr>
      </p:pic>
    </p:spTree>
    <p:extLst>
      <p:ext uri="{BB962C8B-B14F-4D97-AF65-F5344CB8AC3E}">
        <p14:creationId xmlns:p14="http://schemas.microsoft.com/office/powerpoint/2010/main" val="3618235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82CBB6-6FA0-46D1-9FF1-D8671BCBD234}"/>
              </a:ext>
            </a:extLst>
          </p:cNvPr>
          <p:cNvSpPr/>
          <p:nvPr/>
        </p:nvSpPr>
        <p:spPr>
          <a:xfrm>
            <a:off x="0" y="5181600"/>
            <a:ext cx="12192000" cy="1676400"/>
          </a:xfrm>
          <a:prstGeom prst="rect">
            <a:avLst/>
          </a:prstGeom>
          <a:solidFill>
            <a:srgbClr val="0205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2BDD67-A5F4-485C-B2E9-155B2AB4877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tretch>
            <a:fillRect/>
          </a:stretch>
        </p:blipFill>
        <p:spPr>
          <a:xfrm flipH="1">
            <a:off x="-1" y="-1676400"/>
            <a:ext cx="12191999" cy="6858000"/>
          </a:xfrm>
          <a:prstGeom prst="rect">
            <a:avLst/>
          </a:prstGeom>
        </p:spPr>
      </p:pic>
      <p:sp>
        <p:nvSpPr>
          <p:cNvPr id="2" name="Title 1"/>
          <p:cNvSpPr>
            <a:spLocks noGrp="1"/>
          </p:cNvSpPr>
          <p:nvPr>
            <p:ph type="title"/>
          </p:nvPr>
        </p:nvSpPr>
        <p:spPr>
          <a:xfrm>
            <a:off x="0" y="2834498"/>
            <a:ext cx="12191999" cy="3566160"/>
          </a:xfrm>
        </p:spPr>
        <p:txBody>
          <a:bodyPr>
            <a:normAutofit/>
          </a:bodyPr>
          <a:lstStyle/>
          <a:p>
            <a:pPr algn="ctr"/>
            <a:r>
              <a:rPr lang="en-US" sz="9600" dirty="0">
                <a:solidFill>
                  <a:schemeClr val="bg1"/>
                </a:solidFill>
              </a:rPr>
              <a:t>Why are we here?</a:t>
            </a:r>
          </a:p>
        </p:txBody>
      </p:sp>
    </p:spTree>
    <p:extLst>
      <p:ext uri="{BB962C8B-B14F-4D97-AF65-F5344CB8AC3E}">
        <p14:creationId xmlns:p14="http://schemas.microsoft.com/office/powerpoint/2010/main" val="764699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12217" y="272736"/>
            <a:ext cx="10058400" cy="51098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A Clear</a:t>
            </a:r>
            <a:r>
              <a:rPr kumimoji="0" lang="en-US" sz="6000" b="0" i="0" u="none" strike="noStrike" kern="1200" cap="none" spc="-50" normalizeH="0" noProof="0" dirty="0">
                <a:ln>
                  <a:noFill/>
                </a:ln>
                <a:solidFill>
                  <a:prstClr val="black">
                    <a:lumMod val="75000"/>
                    <a:lumOff val="25000"/>
                  </a:prstClr>
                </a:solidFill>
                <a:effectLst/>
                <a:uLnTx/>
                <a:uFillTx/>
                <a:latin typeface="Raleway"/>
                <a:ea typeface="+mj-ea"/>
                <a:cs typeface="+mj-cs"/>
              </a:rPr>
              <a:t> Path of</a:t>
            </a:r>
            <a:r>
              <a:rPr kumimoji="0" lang="en-US" sz="6000" b="0" i="0" u="none" strike="noStrike" kern="1200" cap="none" spc="-50" normalizeH="0" baseline="0" noProof="0" dirty="0">
                <a:ln>
                  <a:noFill/>
                </a:ln>
                <a:solidFill>
                  <a:prstClr val="black">
                    <a:lumMod val="75000"/>
                    <a:lumOff val="25000"/>
                  </a:prstClr>
                </a:solidFill>
                <a:effectLst/>
                <a:uLnTx/>
                <a:uFillTx/>
                <a:latin typeface="Raleway"/>
                <a:ea typeface="+mj-ea"/>
                <a:cs typeface="+mj-cs"/>
              </a:rPr>
              <a:t> Discipleship</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606" b="16873"/>
          <a:stretch/>
        </p:blipFill>
        <p:spPr>
          <a:xfrm>
            <a:off x="238494" y="1444337"/>
            <a:ext cx="11605846" cy="4208318"/>
          </a:xfrm>
          <a:prstGeom prst="rect">
            <a:avLst/>
          </a:prstGeom>
        </p:spPr>
      </p:pic>
      <p:sp>
        <p:nvSpPr>
          <p:cNvPr id="4" name="Text Box 2"/>
          <p:cNvSpPr txBox="1">
            <a:spLocks noChangeArrowheads="1"/>
          </p:cNvSpPr>
          <p:nvPr/>
        </p:nvSpPr>
        <p:spPr bwMode="auto">
          <a:xfrm>
            <a:off x="279801" y="4489442"/>
            <a:ext cx="2689224"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Relational Outreach</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5" name="Text Box 2"/>
          <p:cNvSpPr txBox="1">
            <a:spLocks noChangeArrowheads="1"/>
          </p:cNvSpPr>
          <p:nvPr/>
        </p:nvSpPr>
        <p:spPr bwMode="auto">
          <a:xfrm>
            <a:off x="3212309" y="4483096"/>
            <a:ext cx="2689224"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Conversion </a:t>
            </a:r>
            <a:r>
              <a:rPr lang="en-US" altLang="en-US" sz="2000" b="1" dirty="0">
                <a:solidFill>
                  <a:srgbClr val="000000"/>
                </a:solidFill>
                <a:latin typeface="Garamond" panose="02020404030301010803" pitchFamily="18" charset="0"/>
              </a:rPr>
              <a:t>Greenhouse</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6" name="Text Box 2"/>
          <p:cNvSpPr txBox="1">
            <a:spLocks noChangeArrowheads="1"/>
          </p:cNvSpPr>
          <p:nvPr/>
        </p:nvSpPr>
        <p:spPr bwMode="auto">
          <a:xfrm>
            <a:off x="6144817" y="4483096"/>
            <a:ext cx="2660650"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Transformational</a:t>
            </a:r>
            <a:r>
              <a:rPr kumimoji="0" lang="en-US" altLang="en-US" sz="2000" b="1" i="0" u="none" strike="noStrike" cap="none" normalizeH="0" dirty="0">
                <a:ln>
                  <a:noFill/>
                </a:ln>
                <a:solidFill>
                  <a:srgbClr val="000000"/>
                </a:solidFill>
                <a:effectLst/>
                <a:latin typeface="Garamond" panose="02020404030301010803" pitchFamily="18" charset="0"/>
              </a:rPr>
              <a:t> </a:t>
            </a:r>
            <a:br>
              <a:rPr kumimoji="0" lang="en-US" altLang="en-US" sz="2000" b="1" i="0" u="none" strike="noStrike" cap="none" normalizeH="0" dirty="0">
                <a:ln>
                  <a:noFill/>
                </a:ln>
                <a:solidFill>
                  <a:srgbClr val="000000"/>
                </a:solidFill>
                <a:effectLst/>
                <a:latin typeface="Garamond" panose="02020404030301010803" pitchFamily="18" charset="0"/>
              </a:rPr>
            </a:br>
            <a:r>
              <a:rPr kumimoji="0" lang="en-US" altLang="en-US" sz="2000" b="1" i="0" u="none" strike="noStrike" cap="none" normalizeH="0" dirty="0">
                <a:ln>
                  <a:noFill/>
                </a:ln>
                <a:solidFill>
                  <a:srgbClr val="000000"/>
                </a:solidFill>
                <a:effectLst/>
                <a:latin typeface="Garamond" panose="02020404030301010803" pitchFamily="18" charset="0"/>
              </a:rPr>
              <a:t>Growth</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7" name="Text Box 2"/>
          <p:cNvSpPr txBox="1">
            <a:spLocks noChangeArrowheads="1"/>
          </p:cNvSpPr>
          <p:nvPr/>
        </p:nvSpPr>
        <p:spPr bwMode="auto">
          <a:xfrm>
            <a:off x="9048751" y="4483096"/>
            <a:ext cx="2689224" cy="727077"/>
          </a:xfrm>
          <a:prstGeom prst="rect">
            <a:avLst/>
          </a:prstGeom>
          <a:solidFill>
            <a:srgbClr val="FFFFFF"/>
          </a:solidFill>
          <a:ln w="63500" cmpd="thickThin" algn="ctr">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Garamond" panose="020204040303010108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Garamond" panose="02020404030301010803" pitchFamily="18" charset="0"/>
              </a:rPr>
              <a:t>Missional</a:t>
            </a:r>
            <a:r>
              <a:rPr kumimoji="0" lang="en-US" altLang="en-US" sz="2000" b="1" i="0" u="none" strike="noStrike" cap="none" normalizeH="0" dirty="0">
                <a:ln>
                  <a:noFill/>
                </a:ln>
                <a:solidFill>
                  <a:srgbClr val="000000"/>
                </a:solidFill>
                <a:effectLst/>
                <a:latin typeface="Garamond" panose="02020404030301010803" pitchFamily="18" charset="0"/>
              </a:rPr>
              <a:t> Teams</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2" name="Text Box 2"/>
          <p:cNvSpPr txBox="1">
            <a:spLocks noChangeArrowheads="1"/>
          </p:cNvSpPr>
          <p:nvPr/>
        </p:nvSpPr>
        <p:spPr bwMode="auto">
          <a:xfrm>
            <a:off x="2708080" y="5049928"/>
            <a:ext cx="765175" cy="587375"/>
          </a:xfrm>
          <a:prstGeom prst="rect">
            <a:avLst/>
          </a:prstGeom>
          <a:solidFill>
            <a:srgbClr val="FFFFFF"/>
          </a:solidFill>
          <a:ln w="63500" cmpd="thickThin"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pic>
        <p:nvPicPr>
          <p:cNvPr id="3075" name="Picture 3" descr="golden gate red"/>
          <p:cNvPicPr>
            <a:picLocks noChangeAspect="1" noChangeArrowheads="1"/>
          </p:cNvPicPr>
          <p:nvPr/>
        </p:nvPicPr>
        <p:blipFill>
          <a:blip r:embed="rId4" cstate="print">
            <a:lum contrast="40000"/>
            <a:extLst>
              <a:ext uri="{28A0092B-C50C-407E-A947-70E740481C1C}">
                <a14:useLocalDpi xmlns:a14="http://schemas.microsoft.com/office/drawing/2010/main" val="0"/>
              </a:ext>
            </a:extLst>
          </a:blip>
          <a:srcRect l="7571" t="17310" r="6490" b="19542"/>
          <a:stretch>
            <a:fillRect/>
          </a:stretch>
        </p:blipFill>
        <p:spPr bwMode="auto">
          <a:xfrm>
            <a:off x="2816394" y="5134554"/>
            <a:ext cx="567962" cy="4174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 Box 2"/>
          <p:cNvSpPr txBox="1">
            <a:spLocks noChangeArrowheads="1"/>
          </p:cNvSpPr>
          <p:nvPr/>
        </p:nvSpPr>
        <p:spPr bwMode="auto">
          <a:xfrm>
            <a:off x="5681895" y="5027827"/>
            <a:ext cx="765175" cy="587375"/>
          </a:xfrm>
          <a:prstGeom prst="rect">
            <a:avLst/>
          </a:prstGeom>
          <a:solidFill>
            <a:srgbClr val="FFFFFF"/>
          </a:solidFill>
          <a:ln w="63500" cmpd="thickThin"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pic>
        <p:nvPicPr>
          <p:cNvPr id="11" name="Picture 3" descr="golden gate red"/>
          <p:cNvPicPr>
            <a:picLocks noChangeAspect="1" noChangeArrowheads="1"/>
          </p:cNvPicPr>
          <p:nvPr/>
        </p:nvPicPr>
        <p:blipFill>
          <a:blip r:embed="rId4" cstate="print">
            <a:lum contrast="40000"/>
            <a:extLst>
              <a:ext uri="{28A0092B-C50C-407E-A947-70E740481C1C}">
                <a14:useLocalDpi xmlns:a14="http://schemas.microsoft.com/office/drawing/2010/main" val="0"/>
              </a:ext>
            </a:extLst>
          </a:blip>
          <a:srcRect l="7571" t="17310" r="6490" b="19542"/>
          <a:stretch>
            <a:fillRect/>
          </a:stretch>
        </p:blipFill>
        <p:spPr bwMode="auto">
          <a:xfrm>
            <a:off x="5790209" y="5112453"/>
            <a:ext cx="567962" cy="4174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 Box 2"/>
          <p:cNvSpPr txBox="1">
            <a:spLocks noChangeArrowheads="1"/>
          </p:cNvSpPr>
          <p:nvPr/>
        </p:nvSpPr>
        <p:spPr bwMode="auto">
          <a:xfrm>
            <a:off x="8654803" y="5027827"/>
            <a:ext cx="765175" cy="587375"/>
          </a:xfrm>
          <a:prstGeom prst="rect">
            <a:avLst/>
          </a:prstGeom>
          <a:solidFill>
            <a:srgbClr val="FFFFFF"/>
          </a:solidFill>
          <a:ln w="63500" cmpd="thickThin"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pic>
        <p:nvPicPr>
          <p:cNvPr id="13" name="Picture 3" descr="golden gate red"/>
          <p:cNvPicPr>
            <a:picLocks noChangeAspect="1" noChangeArrowheads="1"/>
          </p:cNvPicPr>
          <p:nvPr/>
        </p:nvPicPr>
        <p:blipFill>
          <a:blip r:embed="rId4" cstate="print">
            <a:lum contrast="40000"/>
            <a:extLst>
              <a:ext uri="{28A0092B-C50C-407E-A947-70E740481C1C}">
                <a14:useLocalDpi xmlns:a14="http://schemas.microsoft.com/office/drawing/2010/main" val="0"/>
              </a:ext>
            </a:extLst>
          </a:blip>
          <a:srcRect l="7571" t="17310" r="6490" b="19542"/>
          <a:stretch>
            <a:fillRect/>
          </a:stretch>
        </p:blipFill>
        <p:spPr bwMode="auto">
          <a:xfrm>
            <a:off x="8763117" y="5112453"/>
            <a:ext cx="567962" cy="4174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1636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250"/>
                                        <p:tgtEl>
                                          <p:spTgt spid="3075"/>
                                        </p:tgtEl>
                                      </p:cBhvr>
                                    </p:animEffect>
                                    <p:anim calcmode="lin" valueType="num">
                                      <p:cBhvr>
                                        <p:cTn id="13" dur="250" fill="hold"/>
                                        <p:tgtEl>
                                          <p:spTgt spid="3075"/>
                                        </p:tgtEl>
                                        <p:attrNameLst>
                                          <p:attrName>ppt_x</p:attrName>
                                        </p:attrNameLst>
                                      </p:cBhvr>
                                      <p:tavLst>
                                        <p:tav tm="0">
                                          <p:val>
                                            <p:strVal val="#ppt_x"/>
                                          </p:val>
                                        </p:tav>
                                        <p:tav tm="100000">
                                          <p:val>
                                            <p:strVal val="#ppt_x"/>
                                          </p:val>
                                        </p:tav>
                                      </p:tavLst>
                                    </p:anim>
                                    <p:anim calcmode="lin" valueType="num">
                                      <p:cBhvr>
                                        <p:cTn id="14" dur="25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anim calcmode="lin" valueType="num">
                                      <p:cBhvr>
                                        <p:cTn id="20" dur="250" fill="hold"/>
                                        <p:tgtEl>
                                          <p:spTgt spid="10"/>
                                        </p:tgtEl>
                                        <p:attrNameLst>
                                          <p:attrName>ppt_x</p:attrName>
                                        </p:attrNameLst>
                                      </p:cBhvr>
                                      <p:tavLst>
                                        <p:tav tm="0">
                                          <p:val>
                                            <p:strVal val="#ppt_x"/>
                                          </p:val>
                                        </p:tav>
                                        <p:tav tm="100000">
                                          <p:val>
                                            <p:strVal val="#ppt_x"/>
                                          </p:val>
                                        </p:tav>
                                      </p:tavLst>
                                    </p:anim>
                                    <p:anim calcmode="lin" valueType="num">
                                      <p:cBhvr>
                                        <p:cTn id="21" dur="25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anim calcmode="lin" valueType="num">
                                      <p:cBhvr>
                                        <p:cTn id="25" dur="250" fill="hold"/>
                                        <p:tgtEl>
                                          <p:spTgt spid="11"/>
                                        </p:tgtEl>
                                        <p:attrNameLst>
                                          <p:attrName>ppt_x</p:attrName>
                                        </p:attrNameLst>
                                      </p:cBhvr>
                                      <p:tavLst>
                                        <p:tav tm="0">
                                          <p:val>
                                            <p:strVal val="#ppt_x"/>
                                          </p:val>
                                        </p:tav>
                                        <p:tav tm="100000">
                                          <p:val>
                                            <p:strVal val="#ppt_x"/>
                                          </p:val>
                                        </p:tav>
                                      </p:tavLst>
                                    </p:anim>
                                    <p:anim calcmode="lin" valueType="num">
                                      <p:cBhvr>
                                        <p:cTn id="26"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anim calcmode="lin" valueType="num">
                                      <p:cBhvr>
                                        <p:cTn id="32" dur="250" fill="hold"/>
                                        <p:tgtEl>
                                          <p:spTgt spid="12"/>
                                        </p:tgtEl>
                                        <p:attrNameLst>
                                          <p:attrName>ppt_x</p:attrName>
                                        </p:attrNameLst>
                                      </p:cBhvr>
                                      <p:tavLst>
                                        <p:tav tm="0">
                                          <p:val>
                                            <p:strVal val="#ppt_x"/>
                                          </p:val>
                                        </p:tav>
                                        <p:tav tm="100000">
                                          <p:val>
                                            <p:strVal val="#ppt_x"/>
                                          </p:val>
                                        </p:tav>
                                      </p:tavLst>
                                    </p:anim>
                                    <p:anim calcmode="lin" valueType="num">
                                      <p:cBhvr>
                                        <p:cTn id="33" dur="25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anim calcmode="lin" valueType="num">
                                      <p:cBhvr>
                                        <p:cTn id="37" dur="250" fill="hold"/>
                                        <p:tgtEl>
                                          <p:spTgt spid="13"/>
                                        </p:tgtEl>
                                        <p:attrNameLst>
                                          <p:attrName>ppt_x</p:attrName>
                                        </p:attrNameLst>
                                      </p:cBhvr>
                                      <p:tavLst>
                                        <p:tav tm="0">
                                          <p:val>
                                            <p:strVal val="#ppt_x"/>
                                          </p:val>
                                        </p:tav>
                                        <p:tav tm="100000">
                                          <p:val>
                                            <p:strVal val="#ppt_x"/>
                                          </p:val>
                                        </p:tav>
                                      </p:tavLst>
                                    </p:anim>
                                    <p:anim calcmode="lin" valueType="num">
                                      <p:cBhvr>
                                        <p:cTn id="38"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start?</a:t>
            </a:r>
          </a:p>
        </p:txBody>
      </p:sp>
      <p:sp>
        <p:nvSpPr>
          <p:cNvPr id="3" name="Content Placeholder 2"/>
          <p:cNvSpPr>
            <a:spLocks noGrp="1"/>
          </p:cNvSpPr>
          <p:nvPr>
            <p:ph idx="1"/>
          </p:nvPr>
        </p:nvSpPr>
        <p:spPr>
          <a:xfrm>
            <a:off x="1097280" y="2140084"/>
            <a:ext cx="10662920" cy="3729009"/>
          </a:xfrm>
        </p:spPr>
        <p:txBody>
          <a:bodyPr>
            <a:normAutofit/>
          </a:bodyPr>
          <a:lstStyle/>
          <a:p>
            <a:pPr>
              <a:buFont typeface="Arial" panose="020B0604020202020204" pitchFamily="34" charset="0"/>
              <a:buChar char="•"/>
            </a:pPr>
            <a:r>
              <a:rPr lang="en-US" sz="3600" dirty="0"/>
              <a:t>Which bridge comes first?  What is the best, first step?</a:t>
            </a:r>
          </a:p>
        </p:txBody>
      </p:sp>
      <p:sp>
        <p:nvSpPr>
          <p:cNvPr id="4" name="Text Box 2">
            <a:extLst>
              <a:ext uri="{FF2B5EF4-FFF2-40B4-BE49-F238E27FC236}">
                <a16:creationId xmlns:a16="http://schemas.microsoft.com/office/drawing/2014/main" id="{00BFC27C-007C-4FEF-9AA7-20883C41A5A5}"/>
              </a:ext>
            </a:extLst>
          </p:cNvPr>
          <p:cNvSpPr txBox="1">
            <a:spLocks noChangeArrowheads="1"/>
          </p:cNvSpPr>
          <p:nvPr/>
        </p:nvSpPr>
        <p:spPr bwMode="auto">
          <a:xfrm>
            <a:off x="4585866" y="3429000"/>
            <a:ext cx="2004641" cy="1538832"/>
          </a:xfrm>
          <a:prstGeom prst="rect">
            <a:avLst/>
          </a:prstGeom>
          <a:solidFill>
            <a:srgbClr val="FFFFFF"/>
          </a:solidFill>
          <a:ln w="63500" cmpd="thickThin"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latin typeface="Arial" panose="020B0604020202020204" pitchFamily="34" charset="0"/>
            </a:endParaRPr>
          </a:p>
        </p:txBody>
      </p:sp>
      <p:pic>
        <p:nvPicPr>
          <p:cNvPr id="5" name="Picture 3" descr="golden gate red">
            <a:extLst>
              <a:ext uri="{FF2B5EF4-FFF2-40B4-BE49-F238E27FC236}">
                <a16:creationId xmlns:a16="http://schemas.microsoft.com/office/drawing/2014/main" id="{A8D452E3-BD8D-420A-99E6-517AF6707EEF}"/>
              </a:ext>
            </a:extLst>
          </p:cNvPr>
          <p:cNvPicPr>
            <a:picLocks noChangeAspect="1" noChangeArrowheads="1"/>
          </p:cNvPicPr>
          <p:nvPr/>
        </p:nvPicPr>
        <p:blipFill>
          <a:blip r:embed="rId3" cstate="print">
            <a:lum contrast="40000"/>
            <a:extLst>
              <a:ext uri="{28A0092B-C50C-407E-A947-70E740481C1C}">
                <a14:useLocalDpi xmlns:a14="http://schemas.microsoft.com/office/drawing/2010/main" val="0"/>
              </a:ext>
            </a:extLst>
          </a:blip>
          <a:srcRect l="7571" t="17310" r="6490" b="19542"/>
          <a:stretch>
            <a:fillRect/>
          </a:stretch>
        </p:blipFill>
        <p:spPr bwMode="auto">
          <a:xfrm>
            <a:off x="4694179" y="3559628"/>
            <a:ext cx="1799996" cy="13228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56823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4" name="Group"/>
          <p:cNvGrpSpPr/>
          <p:nvPr/>
        </p:nvGrpSpPr>
        <p:grpSpPr>
          <a:xfrm>
            <a:off x="376832" y="888255"/>
            <a:ext cx="4916935" cy="5206303"/>
            <a:chOff x="0" y="0"/>
            <a:chExt cx="4916933" cy="5206301"/>
          </a:xfrm>
        </p:grpSpPr>
        <p:sp>
          <p:nvSpPr>
            <p:cNvPr id="492" name="Rectangle"/>
            <p:cNvSpPr/>
            <p:nvPr/>
          </p:nvSpPr>
          <p:spPr>
            <a:xfrm>
              <a:off x="8532" y="1260999"/>
              <a:ext cx="4899870" cy="3945303"/>
            </a:xfrm>
            <a:prstGeom prst="rect">
              <a:avLst/>
            </a:prstGeom>
            <a:solidFill>
              <a:srgbClr val="FFFFFF"/>
            </a:solidFill>
            <a:ln w="12700" cap="flat">
              <a:solidFill>
                <a:srgbClr val="2F5A73"/>
              </a:solidFill>
              <a:prstDash val="solid"/>
              <a:miter lim="800000"/>
            </a:ln>
            <a:effectLst/>
          </p:spPr>
          <p:txBody>
            <a:bodyPr wrap="square" lIns="45719" tIns="45719" rIns="45719" bIns="45719" numCol="1" anchor="ctr">
              <a:noAutofit/>
            </a:bodyPr>
            <a:lstStyle/>
            <a:p>
              <a:endParaRPr/>
            </a:p>
          </p:txBody>
        </p:sp>
        <p:sp>
          <p:nvSpPr>
            <p:cNvPr id="493" name="Triangle"/>
            <p:cNvSpPr/>
            <p:nvPr/>
          </p:nvSpPr>
          <p:spPr>
            <a:xfrm>
              <a:off x="0" y="0"/>
              <a:ext cx="4916934" cy="12697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solidFill>
                <a:srgbClr val="2F5A73"/>
              </a:solidFill>
              <a:prstDash val="solid"/>
              <a:miter lim="800000"/>
            </a:ln>
            <a:effectLst/>
          </p:spPr>
          <p:txBody>
            <a:bodyPr wrap="square" lIns="45719" tIns="45719" rIns="45719" bIns="45719" numCol="1" anchor="ctr">
              <a:noAutofit/>
            </a:bodyPr>
            <a:lstStyle/>
            <a:p>
              <a:endParaRPr/>
            </a:p>
          </p:txBody>
        </p:sp>
      </p:grpSp>
      <p:grpSp>
        <p:nvGrpSpPr>
          <p:cNvPr id="497" name="Group"/>
          <p:cNvGrpSpPr/>
          <p:nvPr/>
        </p:nvGrpSpPr>
        <p:grpSpPr>
          <a:xfrm>
            <a:off x="2569021" y="149072"/>
            <a:ext cx="532558" cy="786558"/>
            <a:chOff x="0" y="0"/>
            <a:chExt cx="532556" cy="786556"/>
          </a:xfrm>
        </p:grpSpPr>
        <p:sp>
          <p:nvSpPr>
            <p:cNvPr id="495" name="Rectangle"/>
            <p:cNvSpPr/>
            <p:nvPr/>
          </p:nvSpPr>
          <p:spPr>
            <a:xfrm>
              <a:off x="216991" y="0"/>
              <a:ext cx="98575" cy="786557"/>
            </a:xfrm>
            <a:prstGeom prst="rect">
              <a:avLst/>
            </a:prstGeom>
            <a:solidFill>
              <a:srgbClr val="2F5A73"/>
            </a:solidFill>
            <a:ln w="12700" cap="flat">
              <a:solidFill>
                <a:srgbClr val="2F5A73"/>
              </a:solidFill>
              <a:prstDash val="solid"/>
              <a:miter lim="800000"/>
            </a:ln>
            <a:effectLst/>
          </p:spPr>
          <p:txBody>
            <a:bodyPr wrap="square" lIns="45719" tIns="45719" rIns="45719" bIns="45719" numCol="1" anchor="ctr">
              <a:noAutofit/>
            </a:bodyPr>
            <a:lstStyle/>
            <a:p>
              <a:endParaRPr/>
            </a:p>
          </p:txBody>
        </p:sp>
        <p:sp>
          <p:nvSpPr>
            <p:cNvPr id="496" name="Rectangle"/>
            <p:cNvSpPr/>
            <p:nvPr/>
          </p:nvSpPr>
          <p:spPr>
            <a:xfrm rot="16200000" flipH="1">
              <a:off x="216991" y="-25400"/>
              <a:ext cx="98575" cy="532557"/>
            </a:xfrm>
            <a:prstGeom prst="rect">
              <a:avLst/>
            </a:prstGeom>
            <a:solidFill>
              <a:srgbClr val="2F5A73"/>
            </a:solidFill>
            <a:ln w="12700" cap="flat">
              <a:solidFill>
                <a:srgbClr val="2F5A73"/>
              </a:solidFill>
              <a:prstDash val="solid"/>
              <a:miter lim="800000"/>
            </a:ln>
            <a:effectLst/>
          </p:spPr>
          <p:txBody>
            <a:bodyPr wrap="square" lIns="45719" tIns="45719" rIns="45719" bIns="45719" numCol="1" anchor="ctr">
              <a:noAutofit/>
            </a:bodyPr>
            <a:lstStyle/>
            <a:p>
              <a:endParaRPr/>
            </a:p>
          </p:txBody>
        </p:sp>
      </p:grpSp>
      <p:sp>
        <p:nvSpPr>
          <p:cNvPr id="498" name="Programs"/>
          <p:cNvSpPr txBox="1"/>
          <p:nvPr/>
        </p:nvSpPr>
        <p:spPr>
          <a:xfrm>
            <a:off x="1792369" y="1414780"/>
            <a:ext cx="2085862"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a:solidFill>
                  <a:srgbClr val="0C2943"/>
                </a:solidFill>
              </a:defRPr>
            </a:lvl1pPr>
          </a:lstStyle>
          <a:p>
            <a:r>
              <a:t>Programs</a:t>
            </a:r>
          </a:p>
        </p:txBody>
      </p:sp>
      <p:sp>
        <p:nvSpPr>
          <p:cNvPr id="499" name="Bible Studies"/>
          <p:cNvSpPr/>
          <p:nvPr/>
        </p:nvSpPr>
        <p:spPr>
          <a:xfrm>
            <a:off x="508000" y="2324100"/>
            <a:ext cx="1125240"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Bible Studies</a:t>
            </a:r>
          </a:p>
        </p:txBody>
      </p:sp>
      <p:sp>
        <p:nvSpPr>
          <p:cNvPr id="500" name="Women’s Group"/>
          <p:cNvSpPr/>
          <p:nvPr/>
        </p:nvSpPr>
        <p:spPr>
          <a:xfrm>
            <a:off x="706784" y="2735701"/>
            <a:ext cx="1338661"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Women’s Group</a:t>
            </a:r>
          </a:p>
        </p:txBody>
      </p:sp>
      <p:sp>
        <p:nvSpPr>
          <p:cNvPr id="501" name="Adult Formation Catechists"/>
          <p:cNvSpPr/>
          <p:nvPr/>
        </p:nvSpPr>
        <p:spPr>
          <a:xfrm>
            <a:off x="452090" y="3146083"/>
            <a:ext cx="2073162"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Adult Formation Catechists</a:t>
            </a:r>
          </a:p>
        </p:txBody>
      </p:sp>
      <p:sp>
        <p:nvSpPr>
          <p:cNvPr id="502" name="Youth Formation Catechists"/>
          <p:cNvSpPr/>
          <p:nvPr/>
        </p:nvSpPr>
        <p:spPr>
          <a:xfrm>
            <a:off x="2789584" y="3151256"/>
            <a:ext cx="2170694"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Youth Formation Catechists</a:t>
            </a:r>
          </a:p>
        </p:txBody>
      </p:sp>
      <p:sp>
        <p:nvSpPr>
          <p:cNvPr id="503" name="Prayer Chain"/>
          <p:cNvSpPr/>
          <p:nvPr/>
        </p:nvSpPr>
        <p:spPr>
          <a:xfrm>
            <a:off x="508000" y="5246134"/>
            <a:ext cx="1125240"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Prayer Chain</a:t>
            </a:r>
          </a:p>
        </p:txBody>
      </p:sp>
      <p:sp>
        <p:nvSpPr>
          <p:cNvPr id="504" name="Vocations Crucifix"/>
          <p:cNvSpPr/>
          <p:nvPr/>
        </p:nvSpPr>
        <p:spPr>
          <a:xfrm>
            <a:off x="1818171" y="5246134"/>
            <a:ext cx="1467049"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Vocations Crucifix</a:t>
            </a:r>
          </a:p>
        </p:txBody>
      </p:sp>
      <p:sp>
        <p:nvSpPr>
          <p:cNvPr id="505" name="Saturday Men’s Group"/>
          <p:cNvSpPr/>
          <p:nvPr/>
        </p:nvSpPr>
        <p:spPr>
          <a:xfrm>
            <a:off x="2260349" y="2735701"/>
            <a:ext cx="1789411"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Saturday Men’s Group</a:t>
            </a:r>
          </a:p>
        </p:txBody>
      </p:sp>
      <p:sp>
        <p:nvSpPr>
          <p:cNvPr id="506" name="Parish Men’s Program"/>
          <p:cNvSpPr/>
          <p:nvPr/>
        </p:nvSpPr>
        <p:spPr>
          <a:xfrm>
            <a:off x="1695040" y="4396558"/>
            <a:ext cx="1754139"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Parish Men’s Program</a:t>
            </a:r>
          </a:p>
        </p:txBody>
      </p:sp>
      <p:sp>
        <p:nvSpPr>
          <p:cNvPr id="507" name="Prayer Team"/>
          <p:cNvSpPr/>
          <p:nvPr/>
        </p:nvSpPr>
        <p:spPr>
          <a:xfrm>
            <a:off x="1829855" y="3959347"/>
            <a:ext cx="1125241"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Prayer Team</a:t>
            </a:r>
          </a:p>
        </p:txBody>
      </p:sp>
      <p:sp>
        <p:nvSpPr>
          <p:cNvPr id="508" name="First Friday"/>
          <p:cNvSpPr/>
          <p:nvPr/>
        </p:nvSpPr>
        <p:spPr>
          <a:xfrm>
            <a:off x="2160260" y="3574403"/>
            <a:ext cx="1031960"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First Friday</a:t>
            </a:r>
          </a:p>
        </p:txBody>
      </p:sp>
      <p:sp>
        <p:nvSpPr>
          <p:cNvPr id="509" name="Theology Night"/>
          <p:cNvSpPr/>
          <p:nvPr/>
        </p:nvSpPr>
        <p:spPr>
          <a:xfrm>
            <a:off x="2087835" y="4821346"/>
            <a:ext cx="1338660"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Theology Night</a:t>
            </a:r>
          </a:p>
        </p:txBody>
      </p:sp>
      <p:sp>
        <p:nvSpPr>
          <p:cNvPr id="510" name="Women’s Retreat"/>
          <p:cNvSpPr/>
          <p:nvPr/>
        </p:nvSpPr>
        <p:spPr>
          <a:xfrm>
            <a:off x="1988095" y="2324100"/>
            <a:ext cx="1467050"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Women’s Retreat</a:t>
            </a:r>
          </a:p>
        </p:txBody>
      </p:sp>
      <p:sp>
        <p:nvSpPr>
          <p:cNvPr id="511" name="Exodus 90"/>
          <p:cNvSpPr/>
          <p:nvPr/>
        </p:nvSpPr>
        <p:spPr>
          <a:xfrm>
            <a:off x="3995256" y="2324100"/>
            <a:ext cx="1017459"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Exodus 90</a:t>
            </a:r>
          </a:p>
        </p:txBody>
      </p:sp>
      <p:sp>
        <p:nvSpPr>
          <p:cNvPr id="512" name="- Beta -"/>
          <p:cNvSpPr/>
          <p:nvPr/>
        </p:nvSpPr>
        <p:spPr>
          <a:xfrm>
            <a:off x="431240" y="4396558"/>
            <a:ext cx="1148109"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rPr dirty="0"/>
              <a:t>Beta</a:t>
            </a:r>
            <a:r>
              <a:rPr lang="en-US" dirty="0"/>
              <a:t> Groups</a:t>
            </a:r>
            <a:endParaRPr dirty="0"/>
          </a:p>
        </p:txBody>
      </p:sp>
      <p:sp>
        <p:nvSpPr>
          <p:cNvPr id="513" name="Encounter"/>
          <p:cNvSpPr/>
          <p:nvPr/>
        </p:nvSpPr>
        <p:spPr>
          <a:xfrm>
            <a:off x="561890" y="3959347"/>
            <a:ext cx="1017460"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Encounter</a:t>
            </a:r>
          </a:p>
        </p:txBody>
      </p:sp>
      <p:sp>
        <p:nvSpPr>
          <p:cNvPr id="514" name="K of C"/>
          <p:cNvSpPr/>
          <p:nvPr/>
        </p:nvSpPr>
        <p:spPr>
          <a:xfrm>
            <a:off x="4145185" y="2735701"/>
            <a:ext cx="717601"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K of C</a:t>
            </a:r>
          </a:p>
        </p:txBody>
      </p:sp>
      <p:sp>
        <p:nvSpPr>
          <p:cNvPr id="515" name="St. Charlie’s Angels"/>
          <p:cNvSpPr/>
          <p:nvPr/>
        </p:nvSpPr>
        <p:spPr>
          <a:xfrm>
            <a:off x="623085" y="5683344"/>
            <a:ext cx="1359695" cy="326888"/>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rPr lang="en-US" dirty="0"/>
              <a:t>Knitting Club</a:t>
            </a:r>
            <a:endParaRPr dirty="0"/>
          </a:p>
        </p:txBody>
      </p:sp>
      <p:sp>
        <p:nvSpPr>
          <p:cNvPr id="516" name="LAF"/>
          <p:cNvSpPr/>
          <p:nvPr/>
        </p:nvSpPr>
        <p:spPr>
          <a:xfrm>
            <a:off x="2087835" y="5692107"/>
            <a:ext cx="519858" cy="326888"/>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LAF</a:t>
            </a:r>
          </a:p>
        </p:txBody>
      </p:sp>
      <p:sp>
        <p:nvSpPr>
          <p:cNvPr id="517" name="Fall Family Festival"/>
          <p:cNvSpPr/>
          <p:nvPr/>
        </p:nvSpPr>
        <p:spPr>
          <a:xfrm>
            <a:off x="470160" y="4834556"/>
            <a:ext cx="1560761"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Fall Family Festival</a:t>
            </a:r>
          </a:p>
        </p:txBody>
      </p:sp>
      <p:sp>
        <p:nvSpPr>
          <p:cNvPr id="518" name="Lenten Fish Fry"/>
          <p:cNvSpPr/>
          <p:nvPr/>
        </p:nvSpPr>
        <p:spPr>
          <a:xfrm>
            <a:off x="3065901" y="3959347"/>
            <a:ext cx="1338660"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Lenten Fish Fry</a:t>
            </a:r>
          </a:p>
        </p:txBody>
      </p:sp>
      <p:sp>
        <p:nvSpPr>
          <p:cNvPr id="519" name="Sunday Basketball"/>
          <p:cNvSpPr/>
          <p:nvPr/>
        </p:nvSpPr>
        <p:spPr>
          <a:xfrm>
            <a:off x="3564532" y="4412255"/>
            <a:ext cx="1560762"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Sunday Basketball</a:t>
            </a:r>
          </a:p>
        </p:txBody>
      </p:sp>
      <p:sp>
        <p:nvSpPr>
          <p:cNvPr id="520" name="Women’s Group"/>
          <p:cNvSpPr/>
          <p:nvPr/>
        </p:nvSpPr>
        <p:spPr>
          <a:xfrm>
            <a:off x="2786013" y="5683344"/>
            <a:ext cx="1338661" cy="326888"/>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Women’s Group</a:t>
            </a:r>
          </a:p>
        </p:txBody>
      </p:sp>
      <p:sp>
        <p:nvSpPr>
          <p:cNvPr id="521" name="Donut Sunday"/>
          <p:cNvSpPr/>
          <p:nvPr/>
        </p:nvSpPr>
        <p:spPr>
          <a:xfrm>
            <a:off x="3523133" y="4834556"/>
            <a:ext cx="1338661"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Donut Sunday</a:t>
            </a:r>
          </a:p>
        </p:txBody>
      </p:sp>
      <p:sp>
        <p:nvSpPr>
          <p:cNvPr id="522" name="Ministry Outreach"/>
          <p:cNvSpPr/>
          <p:nvPr/>
        </p:nvSpPr>
        <p:spPr>
          <a:xfrm>
            <a:off x="517016" y="3574403"/>
            <a:ext cx="1467049"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Ministry Outreach</a:t>
            </a:r>
          </a:p>
        </p:txBody>
      </p:sp>
      <p:sp>
        <p:nvSpPr>
          <p:cNvPr id="523" name="Neighborhood Potluck"/>
          <p:cNvSpPr/>
          <p:nvPr/>
        </p:nvSpPr>
        <p:spPr>
          <a:xfrm>
            <a:off x="3467844" y="5246134"/>
            <a:ext cx="1754139"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Neighborhood Potluck</a:t>
            </a:r>
          </a:p>
        </p:txBody>
      </p:sp>
      <p:sp>
        <p:nvSpPr>
          <p:cNvPr id="524" name="St. Vincent de Paul"/>
          <p:cNvSpPr/>
          <p:nvPr/>
        </p:nvSpPr>
        <p:spPr>
          <a:xfrm>
            <a:off x="3368414" y="3576044"/>
            <a:ext cx="1568649"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St. Vincent de Paul</a:t>
            </a:r>
          </a:p>
        </p:txBody>
      </p:sp>
      <p:grpSp>
        <p:nvGrpSpPr>
          <p:cNvPr id="540" name="Group"/>
          <p:cNvGrpSpPr/>
          <p:nvPr/>
        </p:nvGrpSpPr>
        <p:grpSpPr>
          <a:xfrm>
            <a:off x="5392918" y="149072"/>
            <a:ext cx="5857151" cy="5945488"/>
            <a:chOff x="0" y="0"/>
            <a:chExt cx="5857150" cy="5945487"/>
          </a:xfrm>
        </p:grpSpPr>
        <p:grpSp>
          <p:nvGrpSpPr>
            <p:cNvPr id="527" name="Group"/>
            <p:cNvGrpSpPr/>
            <p:nvPr/>
          </p:nvGrpSpPr>
          <p:grpSpPr>
            <a:xfrm>
              <a:off x="940214" y="739183"/>
              <a:ext cx="4916936" cy="5206304"/>
              <a:chOff x="0" y="0"/>
              <a:chExt cx="4916934" cy="5206302"/>
            </a:xfrm>
          </p:grpSpPr>
          <p:sp>
            <p:nvSpPr>
              <p:cNvPr id="525" name="Rectangle"/>
              <p:cNvSpPr/>
              <p:nvPr/>
            </p:nvSpPr>
            <p:spPr>
              <a:xfrm>
                <a:off x="8532" y="1260999"/>
                <a:ext cx="4899870" cy="3945303"/>
              </a:xfrm>
              <a:prstGeom prst="rect">
                <a:avLst/>
              </a:prstGeom>
              <a:solidFill>
                <a:srgbClr val="FFFFFF"/>
              </a:solidFill>
              <a:ln w="12700" cap="flat">
                <a:solidFill>
                  <a:srgbClr val="2F5A73"/>
                </a:solidFill>
                <a:prstDash val="solid"/>
                <a:miter lim="800000"/>
              </a:ln>
              <a:effectLst/>
            </p:spPr>
            <p:txBody>
              <a:bodyPr wrap="square" lIns="45719" tIns="45719" rIns="45719" bIns="45719" numCol="1" anchor="ctr">
                <a:noAutofit/>
              </a:bodyPr>
              <a:lstStyle/>
              <a:p>
                <a:endParaRPr/>
              </a:p>
            </p:txBody>
          </p:sp>
          <p:sp>
            <p:nvSpPr>
              <p:cNvPr id="526" name="Triangle"/>
              <p:cNvSpPr/>
              <p:nvPr/>
            </p:nvSpPr>
            <p:spPr>
              <a:xfrm>
                <a:off x="0" y="0"/>
                <a:ext cx="4916934" cy="12697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cap="flat">
                <a:solidFill>
                  <a:srgbClr val="2F5A73"/>
                </a:solidFill>
                <a:prstDash val="solid"/>
                <a:miter lim="800000"/>
              </a:ln>
              <a:effectLst/>
            </p:spPr>
            <p:txBody>
              <a:bodyPr wrap="square" lIns="45719" tIns="45719" rIns="45719" bIns="45719" numCol="1" anchor="ctr">
                <a:noAutofit/>
              </a:bodyPr>
              <a:lstStyle/>
              <a:p>
                <a:endParaRPr/>
              </a:p>
            </p:txBody>
          </p:sp>
        </p:grpSp>
        <p:grpSp>
          <p:nvGrpSpPr>
            <p:cNvPr id="530" name="Group"/>
            <p:cNvGrpSpPr/>
            <p:nvPr/>
          </p:nvGrpSpPr>
          <p:grpSpPr>
            <a:xfrm>
              <a:off x="3132402" y="0"/>
              <a:ext cx="532558" cy="786557"/>
              <a:chOff x="0" y="0"/>
              <a:chExt cx="532556" cy="786556"/>
            </a:xfrm>
          </p:grpSpPr>
          <p:sp>
            <p:nvSpPr>
              <p:cNvPr id="528" name="Rectangle"/>
              <p:cNvSpPr/>
              <p:nvPr/>
            </p:nvSpPr>
            <p:spPr>
              <a:xfrm>
                <a:off x="216991" y="0"/>
                <a:ext cx="98575" cy="786557"/>
              </a:xfrm>
              <a:prstGeom prst="rect">
                <a:avLst/>
              </a:prstGeom>
              <a:solidFill>
                <a:srgbClr val="2F5A73"/>
              </a:solidFill>
              <a:ln w="12700" cap="flat">
                <a:solidFill>
                  <a:srgbClr val="2F5A73"/>
                </a:solidFill>
                <a:prstDash val="solid"/>
                <a:miter lim="800000"/>
              </a:ln>
              <a:effectLst/>
            </p:spPr>
            <p:txBody>
              <a:bodyPr wrap="square" lIns="45719" tIns="45719" rIns="45719" bIns="45719" numCol="1" anchor="ctr">
                <a:noAutofit/>
              </a:bodyPr>
              <a:lstStyle/>
              <a:p>
                <a:endParaRPr/>
              </a:p>
            </p:txBody>
          </p:sp>
          <p:sp>
            <p:nvSpPr>
              <p:cNvPr id="529" name="Rectangle"/>
              <p:cNvSpPr/>
              <p:nvPr/>
            </p:nvSpPr>
            <p:spPr>
              <a:xfrm rot="16200000" flipH="1">
                <a:off x="216991" y="-25400"/>
                <a:ext cx="98575" cy="532557"/>
              </a:xfrm>
              <a:prstGeom prst="rect">
                <a:avLst/>
              </a:prstGeom>
              <a:solidFill>
                <a:srgbClr val="2F5A73"/>
              </a:solidFill>
              <a:ln w="12700" cap="flat">
                <a:solidFill>
                  <a:srgbClr val="2F5A73"/>
                </a:solidFill>
                <a:prstDash val="solid"/>
                <a:miter lim="800000"/>
              </a:ln>
              <a:effectLst/>
            </p:spPr>
            <p:txBody>
              <a:bodyPr wrap="square" lIns="45719" tIns="45719" rIns="45719" bIns="45719" numCol="1" anchor="ctr">
                <a:noAutofit/>
              </a:bodyPr>
              <a:lstStyle/>
              <a:p>
                <a:endParaRPr/>
              </a:p>
            </p:txBody>
          </p:sp>
        </p:grpSp>
        <p:sp>
          <p:nvSpPr>
            <p:cNvPr id="531" name="VS."/>
            <p:cNvSpPr txBox="1"/>
            <p:nvPr/>
          </p:nvSpPr>
          <p:spPr>
            <a:xfrm>
              <a:off x="0" y="1265707"/>
              <a:ext cx="841063" cy="637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3600">
                  <a:solidFill>
                    <a:srgbClr val="0C2943"/>
                  </a:solidFill>
                </a:defRPr>
              </a:lvl1pPr>
            </a:lstStyle>
            <a:p>
              <a:r>
                <a:t>VS.</a:t>
              </a:r>
            </a:p>
          </p:txBody>
        </p:sp>
        <p:sp>
          <p:nvSpPr>
            <p:cNvPr id="532" name="Path"/>
            <p:cNvSpPr txBox="1"/>
            <p:nvPr/>
          </p:nvSpPr>
          <p:spPr>
            <a:xfrm>
              <a:off x="2876351" y="1265707"/>
              <a:ext cx="1044661" cy="637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3600">
                  <a:solidFill>
                    <a:srgbClr val="0C2943"/>
                  </a:solidFill>
                </a:defRPr>
              </a:lvl1pPr>
            </a:lstStyle>
            <a:p>
              <a:r>
                <a:t>Path</a:t>
              </a:r>
            </a:p>
          </p:txBody>
        </p:sp>
        <p:sp>
          <p:nvSpPr>
            <p:cNvPr id="533" name="Neighborhood Potluck"/>
            <p:cNvSpPr/>
            <p:nvPr/>
          </p:nvSpPr>
          <p:spPr>
            <a:xfrm>
              <a:off x="1046725" y="5224910"/>
              <a:ext cx="1948628" cy="636249"/>
            </a:xfrm>
            <a:prstGeom prst="roundRect">
              <a:avLst>
                <a:gd name="adj" fmla="val 50000"/>
              </a:avLst>
            </a:prstGeom>
            <a:solidFill>
              <a:srgbClr val="FFFFFF"/>
            </a:solidFill>
            <a:ln w="28575" cap="flat">
              <a:solidFill>
                <a:schemeClr val="accent1"/>
              </a:solid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200">
                  <a:solidFill>
                    <a:srgbClr val="0C2943"/>
                  </a:solidFill>
                </a:defRPr>
              </a:lvl1pPr>
            </a:lstStyle>
            <a:p>
              <a:r>
                <a:rPr lang="en-US" sz="2000" b="1" dirty="0"/>
                <a:t>Relational Outreach</a:t>
              </a:r>
              <a:endParaRPr sz="2000" b="1" dirty="0"/>
            </a:p>
          </p:txBody>
        </p:sp>
        <p:sp>
          <p:nvSpPr>
            <p:cNvPr id="534" name="Encounter"/>
            <p:cNvSpPr/>
            <p:nvPr/>
          </p:nvSpPr>
          <p:spPr>
            <a:xfrm>
              <a:off x="2367620" y="4250479"/>
              <a:ext cx="1763472" cy="635586"/>
            </a:xfrm>
            <a:prstGeom prst="roundRect">
              <a:avLst>
                <a:gd name="adj" fmla="val 50000"/>
              </a:avLst>
            </a:prstGeom>
            <a:solidFill>
              <a:srgbClr val="FFFFFF"/>
            </a:solidFill>
            <a:ln w="28575" cap="flat">
              <a:solidFill>
                <a:schemeClr val="accent1"/>
              </a:solid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200">
                  <a:solidFill>
                    <a:srgbClr val="0C2943"/>
                  </a:solidFill>
                </a:defRPr>
              </a:lvl1pPr>
            </a:lstStyle>
            <a:p>
              <a:r>
                <a:rPr lang="en-US" sz="2000" b="1" dirty="0"/>
                <a:t>Conversion Greenhouses</a:t>
              </a:r>
              <a:endParaRPr sz="2000" b="1" dirty="0"/>
            </a:p>
          </p:txBody>
        </p:sp>
        <p:sp>
          <p:nvSpPr>
            <p:cNvPr id="536" name="Missional Teams"/>
            <p:cNvSpPr/>
            <p:nvPr/>
          </p:nvSpPr>
          <p:spPr>
            <a:xfrm>
              <a:off x="4034633" y="2109731"/>
              <a:ext cx="1749151" cy="710304"/>
            </a:xfrm>
            <a:prstGeom prst="roundRect">
              <a:avLst>
                <a:gd name="adj" fmla="val 50000"/>
              </a:avLst>
            </a:prstGeom>
            <a:solidFill>
              <a:srgbClr val="FFFFFF"/>
            </a:solidFill>
            <a:ln w="28575" cap="flat">
              <a:solidFill>
                <a:schemeClr val="accent1"/>
              </a:solid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200">
                  <a:solidFill>
                    <a:srgbClr val="0C2943"/>
                  </a:solidFill>
                </a:defRPr>
              </a:lvl1pPr>
            </a:lstStyle>
            <a:p>
              <a:r>
                <a:rPr sz="2000" b="1" dirty="0"/>
                <a:t>Missional Teams</a:t>
              </a:r>
            </a:p>
          </p:txBody>
        </p:sp>
      </p:grpSp>
      <p:sp>
        <p:nvSpPr>
          <p:cNvPr id="541" name="CEC"/>
          <p:cNvSpPr/>
          <p:nvPr/>
        </p:nvSpPr>
        <p:spPr>
          <a:xfrm>
            <a:off x="4510335" y="3959347"/>
            <a:ext cx="559128" cy="326887"/>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t>CEC</a:t>
            </a:r>
          </a:p>
        </p:txBody>
      </p:sp>
      <p:sp>
        <p:nvSpPr>
          <p:cNvPr id="542" name="ALPHA"/>
          <p:cNvSpPr/>
          <p:nvPr/>
        </p:nvSpPr>
        <p:spPr>
          <a:xfrm>
            <a:off x="4244057" y="5683344"/>
            <a:ext cx="716221" cy="326888"/>
          </a:xfrm>
          <a:prstGeom prst="roundRect">
            <a:avLst>
              <a:gd name="adj" fmla="val 50000"/>
            </a:avLst>
          </a:prstGeom>
          <a:solidFill>
            <a:srgbClr val="FFFFFF"/>
          </a:solidFill>
          <a:ln w="12700">
            <a:solidFill>
              <a:srgbClr val="2F5A73"/>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ctr">
              <a:defRPr sz="1200">
                <a:solidFill>
                  <a:srgbClr val="0C2943"/>
                </a:solidFill>
              </a:defRPr>
            </a:lvl1pPr>
          </a:lstStyle>
          <a:p>
            <a:r>
              <a:rPr lang="en-US" dirty="0"/>
              <a:t>Alpha</a:t>
            </a:r>
            <a:endParaRPr dirty="0"/>
          </a:p>
        </p:txBody>
      </p:sp>
      <p:sp>
        <p:nvSpPr>
          <p:cNvPr id="53" name="Neighborhood Potluck"/>
          <p:cNvSpPr/>
          <p:nvPr/>
        </p:nvSpPr>
        <p:spPr>
          <a:xfrm>
            <a:off x="8525320" y="3342095"/>
            <a:ext cx="1821837" cy="677075"/>
          </a:xfrm>
          <a:prstGeom prst="roundRect">
            <a:avLst>
              <a:gd name="adj" fmla="val 50000"/>
            </a:avLst>
          </a:prstGeom>
          <a:solidFill>
            <a:srgbClr val="FFFFFF"/>
          </a:solidFill>
          <a:ln w="28575" cap="flat">
            <a:solidFill>
              <a:schemeClr val="accent1"/>
            </a:solid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ctr">
              <a:defRPr sz="1200">
                <a:solidFill>
                  <a:srgbClr val="0C2943"/>
                </a:solidFill>
              </a:defRPr>
            </a:lvl1pPr>
          </a:lstStyle>
          <a:p>
            <a:r>
              <a:rPr lang="en-US" sz="2000" b="1" dirty="0"/>
              <a:t>Discipleship Groups</a:t>
            </a:r>
            <a:endParaRPr sz="2000" b="1" dirty="0"/>
          </a:p>
        </p:txBody>
      </p:sp>
      <p:sp>
        <p:nvSpPr>
          <p:cNvPr id="55" name="Arrow"/>
          <p:cNvSpPr/>
          <p:nvPr/>
        </p:nvSpPr>
        <p:spPr>
          <a:xfrm rot="18674282">
            <a:off x="6987523" y="4821751"/>
            <a:ext cx="508483" cy="229965"/>
          </a:xfrm>
          <a:prstGeom prst="rightArrow">
            <a:avLst>
              <a:gd name="adj1" fmla="val 32706"/>
              <a:gd name="adj2" fmla="val 80983"/>
            </a:avLst>
          </a:prstGeom>
          <a:solidFill>
            <a:srgbClr val="2F5A73"/>
          </a:solidFill>
          <a:ln w="12700" cap="flat">
            <a:solidFill>
              <a:schemeClr val="tx2">
                <a:lumMod val="60000"/>
                <a:lumOff val="40000"/>
              </a:schemeClr>
            </a:solidFill>
            <a:prstDash val="solid"/>
            <a:miter lim="800000"/>
          </a:ln>
          <a:effectLst/>
        </p:spPr>
        <p:txBody>
          <a:bodyPr wrap="square" lIns="45719" tIns="45719" rIns="45719" bIns="45719" numCol="1" anchor="ctr">
            <a:noAutofit/>
          </a:bodyPr>
          <a:lstStyle/>
          <a:p>
            <a:endParaRPr/>
          </a:p>
        </p:txBody>
      </p:sp>
      <p:sp>
        <p:nvSpPr>
          <p:cNvPr id="56" name="Arrow"/>
          <p:cNvSpPr/>
          <p:nvPr/>
        </p:nvSpPr>
        <p:spPr>
          <a:xfrm rot="18674282">
            <a:off x="7742866" y="3786308"/>
            <a:ext cx="508483" cy="229965"/>
          </a:xfrm>
          <a:prstGeom prst="rightArrow">
            <a:avLst>
              <a:gd name="adj1" fmla="val 32706"/>
              <a:gd name="adj2" fmla="val 80983"/>
            </a:avLst>
          </a:prstGeom>
          <a:solidFill>
            <a:srgbClr val="2F5A73"/>
          </a:solidFill>
          <a:ln w="12700" cap="flat">
            <a:solidFill>
              <a:schemeClr val="tx2">
                <a:lumMod val="60000"/>
                <a:lumOff val="40000"/>
              </a:schemeClr>
            </a:solidFill>
            <a:prstDash val="solid"/>
            <a:miter lim="800000"/>
          </a:ln>
          <a:effectLst/>
        </p:spPr>
        <p:txBody>
          <a:bodyPr wrap="square" lIns="45719" tIns="45719" rIns="45719" bIns="45719" numCol="1" anchor="ctr">
            <a:noAutofit/>
          </a:bodyPr>
          <a:lstStyle/>
          <a:p>
            <a:endParaRPr/>
          </a:p>
        </p:txBody>
      </p:sp>
      <p:sp>
        <p:nvSpPr>
          <p:cNvPr id="57" name="Arrow"/>
          <p:cNvSpPr/>
          <p:nvPr/>
        </p:nvSpPr>
        <p:spPr>
          <a:xfrm rot="18674282">
            <a:off x="8523758" y="2730840"/>
            <a:ext cx="508483" cy="229965"/>
          </a:xfrm>
          <a:prstGeom prst="rightArrow">
            <a:avLst>
              <a:gd name="adj1" fmla="val 32706"/>
              <a:gd name="adj2" fmla="val 80983"/>
            </a:avLst>
          </a:prstGeom>
          <a:solidFill>
            <a:srgbClr val="2F5A73"/>
          </a:solidFill>
          <a:ln w="12700" cap="flat">
            <a:solidFill>
              <a:schemeClr val="tx2">
                <a:lumMod val="60000"/>
                <a:lumOff val="40000"/>
              </a:schemeClr>
            </a:solidFill>
            <a:prstDash val="solid"/>
            <a:miter lim="800000"/>
          </a:ln>
          <a:effectLst/>
        </p:spPr>
        <p:txBody>
          <a:bodyPr wrap="square" lIns="45719" tIns="45719" rIns="45719" bIns="45719" numCol="1" anchor="ctr">
            <a:noAutofit/>
          </a:bodyPr>
          <a:lstStyle/>
          <a:p>
            <a:endParaRPr/>
          </a:p>
        </p:txBody>
      </p:sp>
      <p:sp>
        <p:nvSpPr>
          <p:cNvPr id="54" name="Title 1">
            <a:extLst>
              <a:ext uri="{FF2B5EF4-FFF2-40B4-BE49-F238E27FC236}">
                <a16:creationId xmlns:a16="http://schemas.microsoft.com/office/drawing/2014/main" id="{2B5F65B5-4D03-4812-8695-BD20EE3D37D8}"/>
              </a:ext>
            </a:extLst>
          </p:cNvPr>
          <p:cNvSpPr txBox="1">
            <a:spLocks/>
          </p:cNvSpPr>
          <p:nvPr/>
        </p:nvSpPr>
        <p:spPr>
          <a:xfrm>
            <a:off x="0" y="286603"/>
            <a:ext cx="12192000" cy="678595"/>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t>Where to start?</a:t>
            </a:r>
          </a:p>
        </p:txBody>
      </p:sp>
    </p:spTree>
    <p:extLst>
      <p:ext uri="{BB962C8B-B14F-4D97-AF65-F5344CB8AC3E}">
        <p14:creationId xmlns:p14="http://schemas.microsoft.com/office/powerpoint/2010/main" val="2993868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7302" y="1378473"/>
            <a:ext cx="8479857" cy="646331"/>
          </a:xfrm>
          <a:prstGeom prst="rect">
            <a:avLst/>
          </a:prstGeom>
          <a:noFill/>
        </p:spPr>
        <p:txBody>
          <a:bodyPr wrap="square" rtlCol="0">
            <a:spAutoFit/>
          </a:bodyPr>
          <a:lstStyle/>
          <a:p>
            <a:pPr algn="ctr"/>
            <a:r>
              <a:rPr lang="en-US" sz="3600" dirty="0"/>
              <a:t>Rogers Innovation Adoption Curve </a:t>
            </a:r>
          </a:p>
        </p:txBody>
      </p:sp>
      <p:pic>
        <p:nvPicPr>
          <p:cNvPr id="4" name="Picture 3"/>
          <p:cNvPicPr>
            <a:picLocks noChangeAspect="1"/>
          </p:cNvPicPr>
          <p:nvPr/>
        </p:nvPicPr>
        <p:blipFill>
          <a:blip r:embed="rId3"/>
          <a:stretch>
            <a:fillRect/>
          </a:stretch>
        </p:blipFill>
        <p:spPr>
          <a:xfrm>
            <a:off x="795251" y="2050181"/>
            <a:ext cx="10333266" cy="3665670"/>
          </a:xfrm>
          <a:prstGeom prst="rect">
            <a:avLst/>
          </a:prstGeom>
        </p:spPr>
      </p:pic>
      <p:sp>
        <p:nvSpPr>
          <p:cNvPr id="5" name="Title 1">
            <a:extLst>
              <a:ext uri="{FF2B5EF4-FFF2-40B4-BE49-F238E27FC236}">
                <a16:creationId xmlns:a16="http://schemas.microsoft.com/office/drawing/2014/main" id="{F77CF361-1121-4445-97C7-F50D0BA45EF8}"/>
              </a:ext>
            </a:extLst>
          </p:cNvPr>
          <p:cNvSpPr txBox="1">
            <a:spLocks/>
          </p:cNvSpPr>
          <p:nvPr/>
        </p:nvSpPr>
        <p:spPr>
          <a:xfrm>
            <a:off x="0" y="286604"/>
            <a:ext cx="12192000" cy="855546"/>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t>Where to start?</a:t>
            </a:r>
          </a:p>
        </p:txBody>
      </p:sp>
      <p:cxnSp>
        <p:nvCxnSpPr>
          <p:cNvPr id="7" name="Straight Connector 6">
            <a:extLst>
              <a:ext uri="{FF2B5EF4-FFF2-40B4-BE49-F238E27FC236}">
                <a16:creationId xmlns:a16="http://schemas.microsoft.com/office/drawing/2014/main" id="{E1E478A1-3F47-4E2C-8929-FD26B6F5433B}"/>
              </a:ext>
            </a:extLst>
          </p:cNvPr>
          <p:cNvCxnSpPr/>
          <p:nvPr/>
        </p:nvCxnSpPr>
        <p:spPr>
          <a:xfrm>
            <a:off x="326571" y="1191984"/>
            <a:ext cx="11495315"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371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Your Climb</a:t>
            </a:r>
            <a:br>
              <a:rPr lang="en-US" dirty="0"/>
            </a:br>
            <a:r>
              <a:rPr lang="en-US" dirty="0"/>
              <a:t>	</a:t>
            </a:r>
            <a:r>
              <a:rPr lang="en-US" dirty="0">
                <a:solidFill>
                  <a:schemeClr val="accent1">
                    <a:lumMod val="75000"/>
                  </a:schemeClr>
                </a:solidFill>
              </a:rPr>
              <a:t>Part #4</a:t>
            </a:r>
          </a:p>
        </p:txBody>
      </p:sp>
      <p:sp>
        <p:nvSpPr>
          <p:cNvPr id="3" name="Text Placeholder 2"/>
          <p:cNvSpPr>
            <a:spLocks noGrp="1"/>
          </p:cNvSpPr>
          <p:nvPr>
            <p:ph type="body" idx="1"/>
          </p:nvPr>
        </p:nvSpPr>
        <p:spPr>
          <a:xfrm>
            <a:off x="1097280" y="4453128"/>
            <a:ext cx="10058400" cy="1645920"/>
          </a:xfrm>
        </p:spPr>
        <p:txBody>
          <a:bodyPr>
            <a:noAutofit/>
          </a:bodyPr>
          <a:lstStyle/>
          <a:p>
            <a:r>
              <a:rPr lang="en-US" sz="4800" dirty="0"/>
              <a:t>Continuing on the Clear path</a:t>
            </a:r>
          </a:p>
        </p:txBody>
      </p:sp>
      <p:sp>
        <p:nvSpPr>
          <p:cNvPr id="4" name="Arrow: Chevron 3">
            <a:extLst>
              <a:ext uri="{FF2B5EF4-FFF2-40B4-BE49-F238E27FC236}">
                <a16:creationId xmlns:a16="http://schemas.microsoft.com/office/drawing/2014/main" id="{11F84F9F-6676-4BA9-B6DB-185F33411BDC}"/>
              </a:ext>
            </a:extLst>
          </p:cNvPr>
          <p:cNvSpPr/>
          <p:nvPr/>
        </p:nvSpPr>
        <p:spPr>
          <a:xfrm>
            <a:off x="1405890" y="3300984"/>
            <a:ext cx="617220" cy="8961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71909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 Path Process</a:t>
            </a:r>
          </a:p>
        </p:txBody>
      </p:sp>
      <p:sp>
        <p:nvSpPr>
          <p:cNvPr id="3" name="Content Placeholder 2"/>
          <p:cNvSpPr>
            <a:spLocks noGrp="1"/>
          </p:cNvSpPr>
          <p:nvPr>
            <p:ph idx="1"/>
          </p:nvPr>
        </p:nvSpPr>
        <p:spPr>
          <a:xfrm>
            <a:off x="1715910" y="2310363"/>
            <a:ext cx="9439769" cy="3456094"/>
          </a:xfrm>
        </p:spPr>
        <p:txBody>
          <a:bodyPr/>
          <a:lstStyle/>
          <a:p>
            <a:pPr marL="742950" lvl="0" indent="-742950">
              <a:buFont typeface="+mj-lt"/>
              <a:buAutoNum type="arabicPeriod"/>
            </a:pPr>
            <a:r>
              <a:rPr lang="en-US" sz="3600" dirty="0"/>
              <a:t>Foundations &amp; Initial Assessment </a:t>
            </a:r>
            <a:endParaRPr lang="en-US" sz="3600" i="1" dirty="0"/>
          </a:p>
          <a:p>
            <a:pPr marL="742950" lvl="0" indent="-742950">
              <a:buFont typeface="+mj-lt"/>
              <a:buAutoNum type="arabicPeriod"/>
            </a:pPr>
            <a:r>
              <a:rPr lang="en-US" sz="3600" dirty="0"/>
              <a:t>Discernment </a:t>
            </a:r>
            <a:endParaRPr lang="en-US" sz="3600" i="1" dirty="0"/>
          </a:p>
          <a:p>
            <a:pPr marL="742950" lvl="0" indent="-742950">
              <a:buFont typeface="+mj-lt"/>
              <a:buAutoNum type="arabicPeriod"/>
            </a:pPr>
            <a:r>
              <a:rPr lang="en-US" sz="3600" dirty="0"/>
              <a:t>Implementation  </a:t>
            </a:r>
          </a:p>
          <a:p>
            <a:pPr marL="742950" lvl="0" indent="-742950">
              <a:buFont typeface="+mj-lt"/>
              <a:buAutoNum type="arabicPeriod"/>
            </a:pPr>
            <a:r>
              <a:rPr lang="en-US" sz="3600" dirty="0"/>
              <a:t>Communication </a:t>
            </a:r>
            <a:endParaRPr lang="en-US" dirty="0"/>
          </a:p>
          <a:p>
            <a:pPr marL="742950" lvl="0" indent="-742950">
              <a:buFont typeface="+mj-lt"/>
              <a:buAutoNum type="arabicPeriod"/>
            </a:pPr>
            <a:r>
              <a:rPr lang="en-US" sz="3600" dirty="0"/>
              <a:t>Alignment  </a:t>
            </a:r>
          </a:p>
        </p:txBody>
      </p:sp>
      <p:sp>
        <p:nvSpPr>
          <p:cNvPr id="4" name="Oval 3"/>
          <p:cNvSpPr/>
          <p:nvPr/>
        </p:nvSpPr>
        <p:spPr>
          <a:xfrm>
            <a:off x="1287866" y="3477987"/>
            <a:ext cx="4882026" cy="873874"/>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A96D148-B90B-474E-A51D-6FA4AFAFCD8F}"/>
              </a:ext>
            </a:extLst>
          </p:cNvPr>
          <p:cNvSpPr txBox="1"/>
          <p:nvPr/>
        </p:nvSpPr>
        <p:spPr>
          <a:xfrm rot="20922628">
            <a:off x="8654141" y="2171699"/>
            <a:ext cx="2906487" cy="523220"/>
          </a:xfrm>
          <a:prstGeom prst="rect">
            <a:avLst/>
          </a:prstGeom>
          <a:noFill/>
        </p:spPr>
        <p:txBody>
          <a:bodyPr wrap="square" rtlCol="0">
            <a:spAutoFit/>
          </a:bodyPr>
          <a:lstStyle/>
          <a:p>
            <a:r>
              <a:rPr lang="en-US" sz="2800" b="1" dirty="0">
                <a:solidFill>
                  <a:srgbClr val="FF0000"/>
                </a:solidFill>
                <a:latin typeface="Engravers MT" panose="02090707080505020304" pitchFamily="18" charset="0"/>
              </a:rPr>
              <a:t>Base camp</a:t>
            </a:r>
          </a:p>
        </p:txBody>
      </p:sp>
    </p:spTree>
    <p:extLst>
      <p:ext uri="{BB962C8B-B14F-4D97-AF65-F5344CB8AC3E}">
        <p14:creationId xmlns:p14="http://schemas.microsoft.com/office/powerpoint/2010/main" val="193950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0" nodeType="afterEffect">
                                  <p:stCondLst>
                                    <p:cond delay="2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750"/>
                            </p:stCondLst>
                            <p:childTnLst>
                              <p:par>
                                <p:cTn id="14" presetID="42"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anim calcmode="lin" valueType="num">
                                      <p:cBhvr>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42" presetClass="entr" presetSubtype="0"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anim calcmode="lin" valueType="num">
                                      <p:cBhvr>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750"/>
                            </p:stCondLst>
                            <p:childTnLst>
                              <p:par>
                                <p:cTn id="26" presetID="42" presetClass="entr" presetSubtype="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2250"/>
                            </p:stCondLst>
                            <p:childTnLst>
                              <p:par>
                                <p:cTn id="32" presetID="42" presetClass="entr" presetSubtype="0" fill="hold"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anim calcmode="lin" valueType="num">
                                      <p:cBhvr>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2750"/>
                            </p:stCondLst>
                            <p:childTnLst>
                              <p:par>
                                <p:cTn id="38" presetID="21" presetClass="entr" presetSubtype="1" fill="hold" grpId="0" nodeType="after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wheel(1)">
                                      <p:cBhvr>
                                        <p:cTn id="40"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 Path Process</a:t>
            </a:r>
          </a:p>
        </p:txBody>
      </p:sp>
      <p:sp>
        <p:nvSpPr>
          <p:cNvPr id="3" name="Content Placeholder 2"/>
          <p:cNvSpPr>
            <a:spLocks noGrp="1"/>
          </p:cNvSpPr>
          <p:nvPr>
            <p:ph idx="1"/>
          </p:nvPr>
        </p:nvSpPr>
        <p:spPr>
          <a:xfrm>
            <a:off x="1715910" y="2310363"/>
            <a:ext cx="9439769" cy="3456094"/>
          </a:xfrm>
        </p:spPr>
        <p:txBody>
          <a:bodyPr/>
          <a:lstStyle/>
          <a:p>
            <a:pPr marL="742950" lvl="0" indent="-742950">
              <a:buFont typeface="+mj-lt"/>
              <a:buAutoNum type="arabicPeriod"/>
            </a:pPr>
            <a:r>
              <a:rPr lang="en-US" sz="3600" dirty="0"/>
              <a:t>Foundations &amp; Initial Assessment </a:t>
            </a:r>
            <a:endParaRPr lang="en-US" sz="3600" i="1" dirty="0"/>
          </a:p>
          <a:p>
            <a:pPr marL="742950" lvl="0" indent="-742950">
              <a:buFont typeface="+mj-lt"/>
              <a:buAutoNum type="arabicPeriod"/>
            </a:pPr>
            <a:r>
              <a:rPr lang="en-US" sz="3600" dirty="0"/>
              <a:t>Discernment </a:t>
            </a:r>
            <a:endParaRPr lang="en-US" sz="3600" i="1" dirty="0"/>
          </a:p>
          <a:p>
            <a:pPr marL="742950" lvl="0" indent="-742950">
              <a:buFont typeface="+mj-lt"/>
              <a:buAutoNum type="arabicPeriod"/>
            </a:pPr>
            <a:r>
              <a:rPr lang="en-US" sz="3600" dirty="0"/>
              <a:t>Implementation  </a:t>
            </a:r>
          </a:p>
          <a:p>
            <a:pPr marL="742950" lvl="0" indent="-742950">
              <a:buFont typeface="+mj-lt"/>
              <a:buAutoNum type="arabicPeriod"/>
            </a:pPr>
            <a:r>
              <a:rPr lang="en-US" sz="3600" dirty="0"/>
              <a:t>Communication </a:t>
            </a:r>
            <a:endParaRPr lang="en-US" dirty="0"/>
          </a:p>
          <a:p>
            <a:pPr marL="742950" lvl="0" indent="-742950">
              <a:buFont typeface="+mj-lt"/>
              <a:buAutoNum type="arabicPeriod"/>
            </a:pPr>
            <a:r>
              <a:rPr lang="en-US" sz="3600" dirty="0"/>
              <a:t>Alignment  </a:t>
            </a:r>
          </a:p>
        </p:txBody>
      </p:sp>
      <p:sp>
        <p:nvSpPr>
          <p:cNvPr id="4" name="Oval 3"/>
          <p:cNvSpPr/>
          <p:nvPr/>
        </p:nvSpPr>
        <p:spPr>
          <a:xfrm>
            <a:off x="1271537" y="4169042"/>
            <a:ext cx="4882026" cy="873874"/>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A96D148-B90B-474E-A51D-6FA4AFAFCD8F}"/>
              </a:ext>
            </a:extLst>
          </p:cNvPr>
          <p:cNvSpPr txBox="1"/>
          <p:nvPr/>
        </p:nvSpPr>
        <p:spPr>
          <a:xfrm rot="20922628">
            <a:off x="8654141" y="2171699"/>
            <a:ext cx="2906487" cy="523220"/>
          </a:xfrm>
          <a:prstGeom prst="rect">
            <a:avLst/>
          </a:prstGeom>
          <a:noFill/>
        </p:spPr>
        <p:txBody>
          <a:bodyPr wrap="square" rtlCol="0">
            <a:spAutoFit/>
          </a:bodyPr>
          <a:lstStyle/>
          <a:p>
            <a:r>
              <a:rPr lang="en-US" sz="2800" b="1" dirty="0">
                <a:solidFill>
                  <a:srgbClr val="FF0000"/>
                </a:solidFill>
                <a:latin typeface="Engravers MT" panose="02090707080505020304" pitchFamily="18" charset="0"/>
              </a:rPr>
              <a:t>Base camp</a:t>
            </a:r>
          </a:p>
        </p:txBody>
      </p:sp>
    </p:spTree>
    <p:extLst>
      <p:ext uri="{BB962C8B-B14F-4D97-AF65-F5344CB8AC3E}">
        <p14:creationId xmlns:p14="http://schemas.microsoft.com/office/powerpoint/2010/main" val="356807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0" nodeType="afterEffect">
                                  <p:stCondLst>
                                    <p:cond delay="2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750"/>
                            </p:stCondLst>
                            <p:childTnLst>
                              <p:par>
                                <p:cTn id="14" presetID="42"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anim calcmode="lin" valueType="num">
                                      <p:cBhvr>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42" presetClass="entr" presetSubtype="0"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anim calcmode="lin" valueType="num">
                                      <p:cBhvr>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750"/>
                            </p:stCondLst>
                            <p:childTnLst>
                              <p:par>
                                <p:cTn id="26" presetID="42" presetClass="entr" presetSubtype="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2250"/>
                            </p:stCondLst>
                            <p:childTnLst>
                              <p:par>
                                <p:cTn id="32" presetID="42" presetClass="entr" presetSubtype="0" fill="hold"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anim calcmode="lin" valueType="num">
                                      <p:cBhvr>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2750"/>
                            </p:stCondLst>
                            <p:childTnLst>
                              <p:par>
                                <p:cTn id="38" presetID="21" presetClass="entr" presetSubtype="1" fill="hold" grpId="0" nodeType="after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wheel(1)">
                                      <p:cBhvr>
                                        <p:cTn id="40"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 Path Process</a:t>
            </a:r>
          </a:p>
        </p:txBody>
      </p:sp>
      <p:sp>
        <p:nvSpPr>
          <p:cNvPr id="3" name="Content Placeholder 2"/>
          <p:cNvSpPr>
            <a:spLocks noGrp="1"/>
          </p:cNvSpPr>
          <p:nvPr>
            <p:ph idx="1"/>
          </p:nvPr>
        </p:nvSpPr>
        <p:spPr>
          <a:xfrm>
            <a:off x="1715910" y="2310363"/>
            <a:ext cx="9439769" cy="3456094"/>
          </a:xfrm>
        </p:spPr>
        <p:txBody>
          <a:bodyPr/>
          <a:lstStyle/>
          <a:p>
            <a:pPr marL="742950" lvl="0" indent="-742950">
              <a:buFont typeface="+mj-lt"/>
              <a:buAutoNum type="arabicPeriod"/>
            </a:pPr>
            <a:r>
              <a:rPr lang="en-US" sz="3600" dirty="0"/>
              <a:t>Foundations &amp; Initial Assessment </a:t>
            </a:r>
            <a:endParaRPr lang="en-US" sz="3600" i="1" dirty="0"/>
          </a:p>
          <a:p>
            <a:pPr marL="742950" lvl="0" indent="-742950">
              <a:buFont typeface="+mj-lt"/>
              <a:buAutoNum type="arabicPeriod"/>
            </a:pPr>
            <a:r>
              <a:rPr lang="en-US" sz="3600" dirty="0"/>
              <a:t>Discernment </a:t>
            </a:r>
            <a:endParaRPr lang="en-US" sz="3600" i="1" dirty="0"/>
          </a:p>
          <a:p>
            <a:pPr marL="742950" lvl="0" indent="-742950">
              <a:buFont typeface="+mj-lt"/>
              <a:buAutoNum type="arabicPeriod"/>
            </a:pPr>
            <a:r>
              <a:rPr lang="en-US" sz="3600" dirty="0"/>
              <a:t>Implementation  </a:t>
            </a:r>
          </a:p>
          <a:p>
            <a:pPr marL="742950" lvl="0" indent="-742950">
              <a:buFont typeface="+mj-lt"/>
              <a:buAutoNum type="arabicPeriod"/>
            </a:pPr>
            <a:r>
              <a:rPr lang="en-US" sz="3600" dirty="0"/>
              <a:t>Communication </a:t>
            </a:r>
            <a:endParaRPr lang="en-US" dirty="0"/>
          </a:p>
          <a:p>
            <a:pPr marL="742950" lvl="0" indent="-742950">
              <a:buFont typeface="+mj-lt"/>
              <a:buAutoNum type="arabicPeriod"/>
            </a:pPr>
            <a:r>
              <a:rPr lang="en-US" sz="3600" dirty="0"/>
              <a:t>Alignment  </a:t>
            </a:r>
          </a:p>
        </p:txBody>
      </p:sp>
      <p:sp>
        <p:nvSpPr>
          <p:cNvPr id="4" name="Oval 3"/>
          <p:cNvSpPr/>
          <p:nvPr/>
        </p:nvSpPr>
        <p:spPr>
          <a:xfrm>
            <a:off x="1124578" y="4854839"/>
            <a:ext cx="4214868" cy="873874"/>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A96D148-B90B-474E-A51D-6FA4AFAFCD8F}"/>
              </a:ext>
            </a:extLst>
          </p:cNvPr>
          <p:cNvSpPr txBox="1"/>
          <p:nvPr/>
        </p:nvSpPr>
        <p:spPr>
          <a:xfrm rot="20922628">
            <a:off x="8654141" y="2171699"/>
            <a:ext cx="2906487" cy="523220"/>
          </a:xfrm>
          <a:prstGeom prst="rect">
            <a:avLst/>
          </a:prstGeom>
          <a:noFill/>
        </p:spPr>
        <p:txBody>
          <a:bodyPr wrap="square" rtlCol="0">
            <a:spAutoFit/>
          </a:bodyPr>
          <a:lstStyle/>
          <a:p>
            <a:r>
              <a:rPr lang="en-US" sz="2800" b="1" dirty="0">
                <a:solidFill>
                  <a:srgbClr val="FF0000"/>
                </a:solidFill>
                <a:latin typeface="Engravers MT" panose="02090707080505020304" pitchFamily="18" charset="0"/>
              </a:rPr>
              <a:t>Base camp</a:t>
            </a:r>
          </a:p>
        </p:txBody>
      </p:sp>
    </p:spTree>
    <p:extLst>
      <p:ext uri="{BB962C8B-B14F-4D97-AF65-F5344CB8AC3E}">
        <p14:creationId xmlns:p14="http://schemas.microsoft.com/office/powerpoint/2010/main" val="11724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0" nodeType="afterEffect">
                                  <p:stCondLst>
                                    <p:cond delay="2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750"/>
                            </p:stCondLst>
                            <p:childTnLst>
                              <p:par>
                                <p:cTn id="14" presetID="42"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anim calcmode="lin" valueType="num">
                                      <p:cBhvr>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42" presetClass="entr" presetSubtype="0"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anim calcmode="lin" valueType="num">
                                      <p:cBhvr>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750"/>
                            </p:stCondLst>
                            <p:childTnLst>
                              <p:par>
                                <p:cTn id="26" presetID="42" presetClass="entr" presetSubtype="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2250"/>
                            </p:stCondLst>
                            <p:childTnLst>
                              <p:par>
                                <p:cTn id="32" presetID="42" presetClass="entr" presetSubtype="0" fill="hold"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anim calcmode="lin" valueType="num">
                                      <p:cBhvr>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2750"/>
                            </p:stCondLst>
                            <p:childTnLst>
                              <p:par>
                                <p:cTn id="38" presetID="21" presetClass="entr" presetSubtype="1" fill="hold" grpId="0" nodeType="after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wheel(1)">
                                      <p:cBhvr>
                                        <p:cTn id="40"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34151"/>
            <a:ext cx="10969534" cy="1314777"/>
          </a:xfrm>
        </p:spPr>
        <p:txBody>
          <a:bodyPr>
            <a:normAutofit/>
          </a:bodyPr>
          <a:lstStyle/>
          <a:p>
            <a:r>
              <a:rPr lang="en-US" dirty="0"/>
              <a:t>Going forward (recap)</a:t>
            </a:r>
            <a:endParaRPr lang="en-US" dirty="0">
              <a:solidFill>
                <a:schemeClr val="accent1">
                  <a:lumMod val="75000"/>
                </a:schemeClr>
              </a:solidFill>
            </a:endParaRPr>
          </a:p>
        </p:txBody>
      </p:sp>
      <p:sp>
        <p:nvSpPr>
          <p:cNvPr id="3" name="Text Placeholder 2"/>
          <p:cNvSpPr>
            <a:spLocks noGrp="1"/>
          </p:cNvSpPr>
          <p:nvPr>
            <p:ph type="body" idx="1"/>
          </p:nvPr>
        </p:nvSpPr>
        <p:spPr>
          <a:xfrm>
            <a:off x="947057" y="2093322"/>
            <a:ext cx="10597243" cy="3507377"/>
          </a:xfrm>
          <a:solidFill>
            <a:schemeClr val="bg1"/>
          </a:solidFill>
        </p:spPr>
        <p:txBody>
          <a:bodyPr>
            <a:noAutofit/>
          </a:bodyPr>
          <a:lstStyle/>
          <a:p>
            <a:pPr marL="742950" indent="-742950">
              <a:buAutoNum type="arabicPeriod"/>
            </a:pPr>
            <a:r>
              <a:rPr lang="en-US" sz="4000" dirty="0"/>
              <a:t>Easy to use Meeting format</a:t>
            </a:r>
          </a:p>
          <a:p>
            <a:pPr marL="742950" indent="-742950">
              <a:buFont typeface="Calibri" panose="020F0502020204030204" pitchFamily="34" charset="0"/>
              <a:buAutoNum type="arabicPeriod"/>
            </a:pPr>
            <a:r>
              <a:rPr lang="en-US" sz="4000" dirty="0"/>
              <a:t>Overcoming “near-termism”</a:t>
            </a:r>
          </a:p>
          <a:p>
            <a:pPr marL="742950" indent="-742950">
              <a:buFont typeface="Calibri" panose="020F0502020204030204" pitchFamily="34" charset="0"/>
              <a:buAutoNum type="arabicPeriod"/>
            </a:pPr>
            <a:r>
              <a:rPr lang="en-US" sz="4000" dirty="0"/>
              <a:t>Discernment</a:t>
            </a:r>
          </a:p>
          <a:p>
            <a:pPr marL="742950" indent="-742950">
              <a:buFont typeface="Calibri" panose="020F0502020204030204" pitchFamily="34" charset="0"/>
              <a:buAutoNum type="arabicPeriod"/>
            </a:pPr>
            <a:r>
              <a:rPr lang="en-US" sz="4000" dirty="0"/>
              <a:t>Continuing on the Clear path</a:t>
            </a:r>
          </a:p>
          <a:p>
            <a:pPr marL="742950" indent="-742950">
              <a:buFont typeface="Calibri" panose="020F0502020204030204" pitchFamily="34" charset="0"/>
              <a:buAutoNum type="arabicPeriod"/>
            </a:pPr>
            <a:endParaRPr lang="en-US" sz="4000" dirty="0"/>
          </a:p>
        </p:txBody>
      </p:sp>
      <p:sp>
        <p:nvSpPr>
          <p:cNvPr id="4" name="Arrow: Chevron 3">
            <a:extLst>
              <a:ext uri="{FF2B5EF4-FFF2-40B4-BE49-F238E27FC236}">
                <a16:creationId xmlns:a16="http://schemas.microsoft.com/office/drawing/2014/main" id="{11F84F9F-6676-4BA9-B6DB-185F33411BDC}"/>
              </a:ext>
            </a:extLst>
          </p:cNvPr>
          <p:cNvSpPr/>
          <p:nvPr/>
        </p:nvSpPr>
        <p:spPr>
          <a:xfrm>
            <a:off x="480060" y="443484"/>
            <a:ext cx="617220" cy="8961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22033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34151"/>
            <a:ext cx="10969534" cy="1314777"/>
          </a:xfrm>
        </p:spPr>
        <p:txBody>
          <a:bodyPr>
            <a:normAutofit/>
          </a:bodyPr>
          <a:lstStyle/>
          <a:p>
            <a:r>
              <a:rPr lang="en-US" dirty="0"/>
              <a:t>Going forward (recap)</a:t>
            </a:r>
            <a:endParaRPr lang="en-US" dirty="0">
              <a:solidFill>
                <a:schemeClr val="accent1">
                  <a:lumMod val="75000"/>
                </a:schemeClr>
              </a:solidFill>
            </a:endParaRPr>
          </a:p>
        </p:txBody>
      </p:sp>
      <p:sp>
        <p:nvSpPr>
          <p:cNvPr id="3" name="Text Placeholder 2"/>
          <p:cNvSpPr>
            <a:spLocks noGrp="1"/>
          </p:cNvSpPr>
          <p:nvPr>
            <p:ph type="body" idx="1"/>
          </p:nvPr>
        </p:nvSpPr>
        <p:spPr>
          <a:xfrm>
            <a:off x="947057" y="2093322"/>
            <a:ext cx="10597243" cy="3507377"/>
          </a:xfrm>
          <a:solidFill>
            <a:schemeClr val="bg1"/>
          </a:solidFill>
        </p:spPr>
        <p:txBody>
          <a:bodyPr>
            <a:noAutofit/>
          </a:bodyPr>
          <a:lstStyle/>
          <a:p>
            <a:r>
              <a:rPr lang="en-US" sz="4000" dirty="0"/>
              <a:t>Meeting Frequency, time, place</a:t>
            </a:r>
          </a:p>
          <a:p>
            <a:pPr marL="742950" indent="-742950">
              <a:buFont typeface="Calibri" panose="020F0502020204030204" pitchFamily="34" charset="0"/>
              <a:buAutoNum type="arabicPeriod"/>
            </a:pPr>
            <a:endParaRPr lang="en-US" sz="4000" dirty="0"/>
          </a:p>
        </p:txBody>
      </p:sp>
      <p:sp>
        <p:nvSpPr>
          <p:cNvPr id="4" name="Arrow: Chevron 3">
            <a:extLst>
              <a:ext uri="{FF2B5EF4-FFF2-40B4-BE49-F238E27FC236}">
                <a16:creationId xmlns:a16="http://schemas.microsoft.com/office/drawing/2014/main" id="{11F84F9F-6676-4BA9-B6DB-185F33411BDC}"/>
              </a:ext>
            </a:extLst>
          </p:cNvPr>
          <p:cNvSpPr/>
          <p:nvPr/>
        </p:nvSpPr>
        <p:spPr>
          <a:xfrm>
            <a:off x="480060" y="443484"/>
            <a:ext cx="617220" cy="8961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36149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EE39CD-D86E-4864-A189-E224BF03715B}"/>
              </a:ext>
            </a:extLst>
          </p:cNvPr>
          <p:cNvSpPr/>
          <p:nvPr/>
        </p:nvSpPr>
        <p:spPr>
          <a:xfrm>
            <a:off x="-167951" y="-283654"/>
            <a:ext cx="13156163" cy="7524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098B58E-4266-4EF9-BFB6-D681CF1B7F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783" y="-279918"/>
            <a:ext cx="5673013" cy="7341546"/>
          </a:xfrm>
          <a:prstGeom prst="rect">
            <a:avLst/>
          </a:prstGeom>
        </p:spPr>
      </p:pic>
      <p:pic>
        <p:nvPicPr>
          <p:cNvPr id="5" name="Picture 4">
            <a:extLst>
              <a:ext uri="{FF2B5EF4-FFF2-40B4-BE49-F238E27FC236}">
                <a16:creationId xmlns:a16="http://schemas.microsoft.com/office/drawing/2014/main" id="{95385020-F02B-4922-A517-173469B69F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75"/>
          <a:stretch/>
        </p:blipFill>
        <p:spPr>
          <a:xfrm>
            <a:off x="5971591" y="-283654"/>
            <a:ext cx="5511282" cy="7350953"/>
          </a:xfrm>
          <a:prstGeom prst="rect">
            <a:avLst/>
          </a:prstGeom>
        </p:spPr>
      </p:pic>
      <p:sp>
        <p:nvSpPr>
          <p:cNvPr id="7" name="Arrow: Right 6">
            <a:extLst>
              <a:ext uri="{FF2B5EF4-FFF2-40B4-BE49-F238E27FC236}">
                <a16:creationId xmlns:a16="http://schemas.microsoft.com/office/drawing/2014/main" id="{721F152D-DAC2-41FD-86E7-EFD9D0583C08}"/>
              </a:ext>
            </a:extLst>
          </p:cNvPr>
          <p:cNvSpPr/>
          <p:nvPr/>
        </p:nvSpPr>
        <p:spPr>
          <a:xfrm rot="1368847">
            <a:off x="6169002" y="1827848"/>
            <a:ext cx="1289957" cy="636814"/>
          </a:xfrm>
          <a:prstGeom prst="rightArrow">
            <a:avLst>
              <a:gd name="adj1" fmla="val 29487"/>
              <a:gd name="adj2" fmla="val 8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9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61469C-5EE2-4FD1-9B25-22DE6C71D4B2}"/>
              </a:ext>
            </a:extLst>
          </p:cNvPr>
          <p:cNvSpPr txBox="1"/>
          <p:nvPr/>
        </p:nvSpPr>
        <p:spPr>
          <a:xfrm>
            <a:off x="4579144" y="4718051"/>
            <a:ext cx="3033712" cy="1015663"/>
          </a:xfrm>
          <a:prstGeom prst="rect">
            <a:avLst/>
          </a:prstGeom>
          <a:ln cap="rnd">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algn="ctr"/>
            <a:r>
              <a:rPr lang="en-US" sz="6000" dirty="0">
                <a:latin typeface="+mj-lt"/>
              </a:rPr>
              <a:t>Prayer</a:t>
            </a:r>
            <a:endParaRPr lang="en-US" dirty="0">
              <a:latin typeface="+mj-lt"/>
            </a:endParaRPr>
          </a:p>
        </p:txBody>
      </p:sp>
      <p:pic>
        <p:nvPicPr>
          <p:cNvPr id="8" name="Picture 7">
            <a:extLst>
              <a:ext uri="{FF2B5EF4-FFF2-40B4-BE49-F238E27FC236}">
                <a16:creationId xmlns:a16="http://schemas.microsoft.com/office/drawing/2014/main" id="{A14135DC-C973-40AB-A981-B68ED1A1C9D5}"/>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1518039" y="425449"/>
            <a:ext cx="9155922" cy="3429000"/>
          </a:xfrm>
          <a:prstGeom prst="rect">
            <a:avLst/>
          </a:prstGeom>
        </p:spPr>
      </p:pic>
    </p:spTree>
    <p:extLst>
      <p:ext uri="{BB962C8B-B14F-4D97-AF65-F5344CB8AC3E}">
        <p14:creationId xmlns:p14="http://schemas.microsoft.com/office/powerpoint/2010/main" val="728850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34151"/>
            <a:ext cx="10058400" cy="1314777"/>
          </a:xfrm>
        </p:spPr>
        <p:txBody>
          <a:bodyPr/>
          <a:lstStyle/>
          <a:p>
            <a:r>
              <a:rPr lang="en-US" dirty="0"/>
              <a:t>Starting Your Climb</a:t>
            </a:r>
            <a:endParaRPr lang="en-US" dirty="0">
              <a:solidFill>
                <a:schemeClr val="accent1">
                  <a:lumMod val="75000"/>
                </a:schemeClr>
              </a:solidFill>
            </a:endParaRPr>
          </a:p>
        </p:txBody>
      </p:sp>
      <p:sp>
        <p:nvSpPr>
          <p:cNvPr id="3" name="Text Placeholder 2"/>
          <p:cNvSpPr>
            <a:spLocks noGrp="1"/>
          </p:cNvSpPr>
          <p:nvPr>
            <p:ph type="body" idx="1"/>
          </p:nvPr>
        </p:nvSpPr>
        <p:spPr>
          <a:xfrm>
            <a:off x="947057" y="2093322"/>
            <a:ext cx="10597243" cy="3507377"/>
          </a:xfrm>
          <a:solidFill>
            <a:schemeClr val="bg1"/>
          </a:solidFill>
        </p:spPr>
        <p:txBody>
          <a:bodyPr>
            <a:noAutofit/>
          </a:bodyPr>
          <a:lstStyle/>
          <a:p>
            <a:pPr marL="742950" indent="-742950">
              <a:buAutoNum type="arabicPeriod"/>
            </a:pPr>
            <a:r>
              <a:rPr lang="en-US" sz="4000" dirty="0"/>
              <a:t>Easy to use Meeting format</a:t>
            </a:r>
          </a:p>
          <a:p>
            <a:pPr marL="742950" indent="-742950">
              <a:buFont typeface="Calibri" panose="020F0502020204030204" pitchFamily="34" charset="0"/>
              <a:buAutoNum type="arabicPeriod"/>
            </a:pPr>
            <a:r>
              <a:rPr lang="en-US" sz="4000" dirty="0"/>
              <a:t>Overcoming “near-termism”</a:t>
            </a:r>
          </a:p>
          <a:p>
            <a:pPr marL="742950" indent="-742950">
              <a:buFont typeface="Calibri" panose="020F0502020204030204" pitchFamily="34" charset="0"/>
              <a:buAutoNum type="arabicPeriod"/>
            </a:pPr>
            <a:r>
              <a:rPr lang="en-US" sz="4000" dirty="0"/>
              <a:t>Discernment</a:t>
            </a:r>
          </a:p>
          <a:p>
            <a:pPr marL="742950" indent="-742950">
              <a:buFont typeface="Calibri" panose="020F0502020204030204" pitchFamily="34" charset="0"/>
              <a:buAutoNum type="arabicPeriod"/>
            </a:pPr>
            <a:r>
              <a:rPr lang="en-US" sz="4000" dirty="0"/>
              <a:t>Continuing on the Clear path</a:t>
            </a:r>
          </a:p>
          <a:p>
            <a:pPr marL="742950" indent="-742950">
              <a:buFont typeface="Calibri" panose="020F0502020204030204" pitchFamily="34" charset="0"/>
              <a:buAutoNum type="arabicPeriod"/>
            </a:pPr>
            <a:endParaRPr lang="en-US" sz="4000" dirty="0"/>
          </a:p>
        </p:txBody>
      </p:sp>
      <p:sp>
        <p:nvSpPr>
          <p:cNvPr id="4" name="Arrow: Chevron 3">
            <a:extLst>
              <a:ext uri="{FF2B5EF4-FFF2-40B4-BE49-F238E27FC236}">
                <a16:creationId xmlns:a16="http://schemas.microsoft.com/office/drawing/2014/main" id="{11F84F9F-6676-4BA9-B6DB-185F33411BDC}"/>
              </a:ext>
            </a:extLst>
          </p:cNvPr>
          <p:cNvSpPr/>
          <p:nvPr/>
        </p:nvSpPr>
        <p:spPr>
          <a:xfrm>
            <a:off x="480060" y="443484"/>
            <a:ext cx="617220" cy="8961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75888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Your Climb</a:t>
            </a:r>
            <a:br>
              <a:rPr lang="en-US" dirty="0"/>
            </a:br>
            <a:r>
              <a:rPr lang="en-US" dirty="0"/>
              <a:t>	</a:t>
            </a:r>
            <a:r>
              <a:rPr lang="en-US" dirty="0">
                <a:solidFill>
                  <a:schemeClr val="accent1">
                    <a:lumMod val="75000"/>
                  </a:schemeClr>
                </a:solidFill>
              </a:rPr>
              <a:t>Part #1</a:t>
            </a:r>
          </a:p>
        </p:txBody>
      </p:sp>
      <p:sp>
        <p:nvSpPr>
          <p:cNvPr id="3" name="Text Placeholder 2"/>
          <p:cNvSpPr>
            <a:spLocks noGrp="1"/>
          </p:cNvSpPr>
          <p:nvPr>
            <p:ph type="body" idx="1"/>
          </p:nvPr>
        </p:nvSpPr>
        <p:spPr>
          <a:xfrm>
            <a:off x="1097280" y="4453128"/>
            <a:ext cx="10058400" cy="1645920"/>
          </a:xfrm>
        </p:spPr>
        <p:txBody>
          <a:bodyPr>
            <a:noAutofit/>
          </a:bodyPr>
          <a:lstStyle/>
          <a:p>
            <a:r>
              <a:rPr lang="en-US" sz="4000" dirty="0"/>
              <a:t>Easy to use Meeting format</a:t>
            </a:r>
          </a:p>
        </p:txBody>
      </p:sp>
      <p:sp>
        <p:nvSpPr>
          <p:cNvPr id="4" name="Arrow: Chevron 3">
            <a:extLst>
              <a:ext uri="{FF2B5EF4-FFF2-40B4-BE49-F238E27FC236}">
                <a16:creationId xmlns:a16="http://schemas.microsoft.com/office/drawing/2014/main" id="{11F84F9F-6676-4BA9-B6DB-185F33411BDC}"/>
              </a:ext>
            </a:extLst>
          </p:cNvPr>
          <p:cNvSpPr/>
          <p:nvPr/>
        </p:nvSpPr>
        <p:spPr>
          <a:xfrm>
            <a:off x="1405890" y="3300984"/>
            <a:ext cx="617220" cy="8961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937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4362" y="1705424"/>
            <a:ext cx="11577638" cy="3883473"/>
          </a:xfrm>
          <a:prstGeom prst="rect">
            <a:avLst/>
          </a:prstGeom>
          <a:solidFill>
            <a:schemeClr val="bg1"/>
          </a:solid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914400" marR="0" lvl="0" indent="-914400" algn="l" defTabSz="914400" rtl="0" eaLnBrk="1" fontAlgn="auto" latinLnBrk="0" hangingPunct="1">
              <a:lnSpc>
                <a:spcPct val="150000"/>
              </a:lnSpc>
              <a:spcBef>
                <a:spcPct val="0"/>
              </a:spcBef>
              <a:spcAft>
                <a:spcPts val="0"/>
              </a:spcAft>
              <a:buClrTx/>
              <a:buSzTx/>
              <a:buAutoNum type="arabicPeriod"/>
              <a:tabLst/>
              <a:defRPr/>
            </a:pPr>
            <a:r>
              <a:rPr lang="en-US" dirty="0">
                <a:solidFill>
                  <a:prstClr val="black">
                    <a:lumMod val="75000"/>
                    <a:lumOff val="25000"/>
                  </a:prstClr>
                </a:solidFill>
                <a:latin typeface="Raleway"/>
                <a:cs typeface="Times New Roman" panose="02020603050405020304" pitchFamily="18" charset="0"/>
              </a:rPr>
              <a:t>Meeting facilitator (pastor or other?)</a:t>
            </a:r>
          </a:p>
          <a:p>
            <a:pPr marL="914400" marR="0" lvl="0" indent="-914400" algn="l" defTabSz="914400" rtl="0" eaLnBrk="1" fontAlgn="auto" latinLnBrk="0" hangingPunct="1">
              <a:lnSpc>
                <a:spcPct val="150000"/>
              </a:lnSpc>
              <a:spcBef>
                <a:spcPct val="0"/>
              </a:spcBef>
              <a:spcAft>
                <a:spcPts val="0"/>
              </a:spcAft>
              <a:buClrTx/>
              <a:buSzTx/>
              <a:buAutoNum type="arabicPeriod"/>
              <a:tabLst/>
              <a:defRPr/>
            </a:pPr>
            <a:r>
              <a:rPr lang="en-US" dirty="0">
                <a:solidFill>
                  <a:prstClr val="black">
                    <a:lumMod val="75000"/>
                    <a:lumOff val="25000"/>
                  </a:prstClr>
                </a:solidFill>
                <a:latin typeface="Raleway"/>
                <a:cs typeface="Times New Roman" panose="02020603050405020304" pitchFamily="18" charset="0"/>
              </a:rPr>
              <a:t>Minutes keeper (internal)</a:t>
            </a:r>
            <a:endParaRPr kumimoji="0" lang="en-US" sz="4800" b="0" i="0" u="none" strike="noStrike" kern="1200" cap="none" spc="-50" normalizeH="0" baseline="0" noProof="0" dirty="0">
              <a:ln>
                <a:noFill/>
              </a:ln>
              <a:solidFill>
                <a:prstClr val="black">
                  <a:lumMod val="75000"/>
                  <a:lumOff val="25000"/>
                </a:prstClr>
              </a:solidFill>
              <a:effectLst/>
              <a:uLnTx/>
              <a:uFillTx/>
              <a:latin typeface="Raleway"/>
              <a:ea typeface="+mj-ea"/>
              <a:cs typeface="Times New Roman" panose="02020603050405020304" pitchFamily="18" charset="0"/>
            </a:endParaRPr>
          </a:p>
          <a:p>
            <a:pPr marL="914400" marR="0" lvl="0" indent="-914400" algn="l" defTabSz="914400" rtl="0" eaLnBrk="1" fontAlgn="auto" latinLnBrk="0" hangingPunct="1">
              <a:lnSpc>
                <a:spcPct val="150000"/>
              </a:lnSpc>
              <a:spcBef>
                <a:spcPct val="0"/>
              </a:spcBef>
              <a:spcAft>
                <a:spcPts val="0"/>
              </a:spcAft>
              <a:buClrTx/>
              <a:buSzTx/>
              <a:buAutoNum type="arabicPeriod"/>
              <a:tabLst/>
              <a:defRPr/>
            </a:pPr>
            <a:r>
              <a:rPr kumimoji="0" lang="en-US" sz="4800" b="0" i="0" u="none" strike="noStrike" kern="1200" cap="none" spc="-50" normalizeH="0" baseline="0" noProof="0" dirty="0">
                <a:ln>
                  <a:noFill/>
                </a:ln>
                <a:solidFill>
                  <a:prstClr val="black">
                    <a:lumMod val="75000"/>
                    <a:lumOff val="25000"/>
                  </a:prstClr>
                </a:solidFill>
                <a:effectLst/>
                <a:uLnTx/>
                <a:uFillTx/>
                <a:latin typeface="Raleway"/>
                <a:ea typeface="+mj-ea"/>
                <a:cs typeface="Times New Roman" panose="02020603050405020304" pitchFamily="18" charset="0"/>
              </a:rPr>
              <a:t>C</a:t>
            </a:r>
            <a:r>
              <a:rPr lang="en-US" dirty="0" err="1">
                <a:solidFill>
                  <a:prstClr val="black">
                    <a:lumMod val="75000"/>
                    <a:lumOff val="25000"/>
                  </a:prstClr>
                </a:solidFill>
                <a:latin typeface="Raleway"/>
                <a:cs typeface="Times New Roman" panose="02020603050405020304" pitchFamily="18" charset="0"/>
              </a:rPr>
              <a:t>ommunication</a:t>
            </a:r>
            <a:r>
              <a:rPr lang="en-US" dirty="0">
                <a:solidFill>
                  <a:prstClr val="black">
                    <a:lumMod val="75000"/>
                    <a:lumOff val="25000"/>
                  </a:prstClr>
                </a:solidFill>
                <a:latin typeface="Raleway"/>
                <a:cs typeface="Times New Roman" panose="02020603050405020304" pitchFamily="18" charset="0"/>
              </a:rPr>
              <a:t> with parish (external)</a:t>
            </a:r>
            <a:endParaRPr kumimoji="0" lang="en-US" sz="4800" b="0" i="0" u="none" strike="noStrike" kern="1200" cap="none" spc="-50" normalizeH="0" baseline="0" noProof="0" dirty="0">
              <a:ln>
                <a:noFill/>
              </a:ln>
              <a:solidFill>
                <a:prstClr val="black">
                  <a:lumMod val="75000"/>
                  <a:lumOff val="25000"/>
                </a:prstClr>
              </a:solidFill>
              <a:effectLst/>
              <a:uLnTx/>
              <a:uFillTx/>
              <a:latin typeface="Raleway"/>
              <a:ea typeface="+mj-ea"/>
              <a:cs typeface="Times New Roman" panose="02020603050405020304" pitchFamily="18" charset="0"/>
            </a:endParaRPr>
          </a:p>
          <a:p>
            <a:pPr marL="514350" marR="0" lvl="0" indent="-514350" algn="l" defTabSz="914400" rtl="0" eaLnBrk="1" fontAlgn="auto" latinLnBrk="0" hangingPunct="1">
              <a:lnSpc>
                <a:spcPct val="85000"/>
              </a:lnSpc>
              <a:spcBef>
                <a:spcPct val="0"/>
              </a:spcBef>
              <a:spcAft>
                <a:spcPts val="0"/>
              </a:spcAft>
              <a:buClrTx/>
              <a:buSzTx/>
              <a:buFont typeface="+mj-lt"/>
              <a:buAutoNum type="arabicPeriod"/>
              <a:tabLst/>
              <a:defRPr/>
            </a:pPr>
            <a:endParaRPr kumimoji="0" lang="en-US" sz="4800" b="0" i="0" u="none" strike="noStrike" kern="1200" cap="none" spc="-50" normalizeH="0" baseline="0" noProof="0" dirty="0">
              <a:ln>
                <a:noFill/>
              </a:ln>
              <a:solidFill>
                <a:prstClr val="black">
                  <a:lumMod val="75000"/>
                  <a:lumOff val="25000"/>
                </a:prstClr>
              </a:solidFill>
              <a:effectLst/>
              <a:uLnTx/>
              <a:uFillTx/>
              <a:latin typeface="Raleway"/>
              <a:ea typeface="+mj-ea"/>
              <a:cs typeface="Times New Roman" panose="02020603050405020304" pitchFamily="18" charset="0"/>
            </a:endParaRPr>
          </a:p>
        </p:txBody>
      </p:sp>
      <p:sp>
        <p:nvSpPr>
          <p:cNvPr id="3" name="TextBox 2"/>
          <p:cNvSpPr txBox="1"/>
          <p:nvPr/>
        </p:nvSpPr>
        <p:spPr>
          <a:xfrm>
            <a:off x="614362" y="528638"/>
            <a:ext cx="10372725" cy="1015663"/>
          </a:xfrm>
          <a:prstGeom prst="rect">
            <a:avLst/>
          </a:prstGeom>
          <a:noFill/>
        </p:spPr>
        <p:txBody>
          <a:bodyPr wrap="square" rtlCol="0">
            <a:spAutoFit/>
          </a:bodyPr>
          <a:lstStyle/>
          <a:p>
            <a:r>
              <a:rPr lang="en-US" sz="6000" b="1" dirty="0"/>
              <a:t>Roles</a:t>
            </a:r>
          </a:p>
        </p:txBody>
      </p:sp>
    </p:spTree>
    <p:extLst>
      <p:ext uri="{BB962C8B-B14F-4D97-AF65-F5344CB8AC3E}">
        <p14:creationId xmlns:p14="http://schemas.microsoft.com/office/powerpoint/2010/main" val="41650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4362" y="1705424"/>
            <a:ext cx="11240181" cy="3883473"/>
          </a:xfrm>
          <a:prstGeom prst="rect">
            <a:avLst/>
          </a:prstGeom>
          <a:solidFill>
            <a:schemeClr val="bg1"/>
          </a:solid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914400" marR="0" lvl="0" indent="-914400" algn="l" defTabSz="914400" rtl="0" eaLnBrk="1" fontAlgn="auto" latinLnBrk="0" hangingPunct="1">
              <a:lnSpc>
                <a:spcPct val="85000"/>
              </a:lnSpc>
              <a:spcBef>
                <a:spcPct val="0"/>
              </a:spcBef>
              <a:spcAft>
                <a:spcPts val="0"/>
              </a:spcAft>
              <a:buClrTx/>
              <a:buSzTx/>
              <a:buAutoNum type="arabicPeriod"/>
              <a:tabLst/>
              <a:defRPr/>
            </a:pPr>
            <a:r>
              <a:rPr lang="en-US" dirty="0">
                <a:solidFill>
                  <a:prstClr val="black">
                    <a:lumMod val="75000"/>
                    <a:lumOff val="25000"/>
                  </a:prstClr>
                </a:solidFill>
                <a:latin typeface="Raleway"/>
                <a:cs typeface="Times New Roman" panose="02020603050405020304" pitchFamily="18" charset="0"/>
              </a:rPr>
              <a:t>Prayer</a:t>
            </a:r>
          </a:p>
          <a:p>
            <a:pPr marL="914400" marR="0" lvl="0" indent="-914400" algn="l" defTabSz="914400" rtl="0" eaLnBrk="1" fontAlgn="auto" latinLnBrk="0" hangingPunct="1">
              <a:lnSpc>
                <a:spcPct val="85000"/>
              </a:lnSpc>
              <a:spcBef>
                <a:spcPct val="0"/>
              </a:spcBef>
              <a:spcAft>
                <a:spcPts val="0"/>
              </a:spcAft>
              <a:buClrTx/>
              <a:buSzTx/>
              <a:buAutoNum type="arabicPeriod"/>
              <a:tabLst/>
              <a:defRPr/>
            </a:pPr>
            <a:r>
              <a:rPr kumimoji="0" lang="en-US" sz="4800" b="0" i="0" u="none" strike="noStrike" kern="1200" cap="none" spc="-50" normalizeH="0" baseline="0" noProof="0" dirty="0">
                <a:ln>
                  <a:noFill/>
                </a:ln>
                <a:solidFill>
                  <a:prstClr val="black">
                    <a:lumMod val="75000"/>
                    <a:lumOff val="25000"/>
                  </a:prstClr>
                </a:solidFill>
                <a:effectLst/>
                <a:uLnTx/>
                <a:uFillTx/>
                <a:latin typeface="Raleway"/>
                <a:ea typeface="+mj-ea"/>
                <a:cs typeface="Times New Roman" panose="02020603050405020304" pitchFamily="18" charset="0"/>
              </a:rPr>
              <a:t>List issues to discuss</a:t>
            </a:r>
            <a:r>
              <a:rPr kumimoji="0" lang="en-US" sz="4800" b="0" i="0" u="none" strike="noStrike" kern="1200" cap="none" spc="-50" normalizeH="0" noProof="0" dirty="0">
                <a:ln>
                  <a:noFill/>
                </a:ln>
                <a:solidFill>
                  <a:prstClr val="black">
                    <a:lumMod val="75000"/>
                    <a:lumOff val="25000"/>
                  </a:prstClr>
                </a:solidFill>
                <a:effectLst/>
                <a:uLnTx/>
                <a:uFillTx/>
                <a:latin typeface="Raleway"/>
                <a:ea typeface="+mj-ea"/>
                <a:cs typeface="Times New Roman" panose="02020603050405020304" pitchFamily="18" charset="0"/>
              </a:rPr>
              <a:t> and discern</a:t>
            </a:r>
          </a:p>
          <a:p>
            <a:pPr marL="914400" marR="0" lvl="0" indent="-914400" algn="l" defTabSz="914400" rtl="0" eaLnBrk="1" fontAlgn="auto" latinLnBrk="0" hangingPunct="1">
              <a:lnSpc>
                <a:spcPct val="85000"/>
              </a:lnSpc>
              <a:spcBef>
                <a:spcPct val="0"/>
              </a:spcBef>
              <a:spcAft>
                <a:spcPts val="0"/>
              </a:spcAft>
              <a:buClrTx/>
              <a:buSzTx/>
              <a:buAutoNum type="arabicPeriod"/>
              <a:tabLst/>
              <a:defRPr/>
            </a:pPr>
            <a:r>
              <a:rPr lang="en-US" baseline="0" dirty="0">
                <a:solidFill>
                  <a:prstClr val="black">
                    <a:lumMod val="75000"/>
                    <a:lumOff val="25000"/>
                  </a:prstClr>
                </a:solidFill>
                <a:latin typeface="Raleway"/>
                <a:cs typeface="Times New Roman" panose="02020603050405020304" pitchFamily="18" charset="0"/>
              </a:rPr>
              <a:t>Prioritize,</a:t>
            </a:r>
            <a:r>
              <a:rPr lang="en-US" dirty="0">
                <a:solidFill>
                  <a:prstClr val="black">
                    <a:lumMod val="75000"/>
                    <a:lumOff val="25000"/>
                  </a:prstClr>
                </a:solidFill>
                <a:latin typeface="Raleway"/>
                <a:cs typeface="Times New Roman" panose="02020603050405020304" pitchFamily="18" charset="0"/>
              </a:rPr>
              <a:t> then discuss</a:t>
            </a:r>
            <a:endParaRPr kumimoji="0" lang="en-US" sz="4800" b="0" i="0" u="none" strike="noStrike" kern="1200" cap="none" spc="-50" normalizeH="0" baseline="0" noProof="0" dirty="0">
              <a:ln>
                <a:noFill/>
              </a:ln>
              <a:solidFill>
                <a:prstClr val="black">
                  <a:lumMod val="75000"/>
                  <a:lumOff val="25000"/>
                </a:prstClr>
              </a:solidFill>
              <a:effectLst/>
              <a:uLnTx/>
              <a:uFillTx/>
              <a:latin typeface="Raleway"/>
              <a:ea typeface="+mj-ea"/>
              <a:cs typeface="Times New Roman" panose="02020603050405020304" pitchFamily="18" charset="0"/>
            </a:endParaRPr>
          </a:p>
          <a:p>
            <a:pPr marL="914400" marR="0" lvl="0" indent="-914400" algn="l" defTabSz="914400" rtl="0" eaLnBrk="1" fontAlgn="auto" latinLnBrk="0" hangingPunct="1">
              <a:lnSpc>
                <a:spcPct val="85000"/>
              </a:lnSpc>
              <a:spcBef>
                <a:spcPct val="0"/>
              </a:spcBef>
              <a:spcAft>
                <a:spcPts val="0"/>
              </a:spcAft>
              <a:buClrTx/>
              <a:buSzTx/>
              <a:buAutoNum type="arabicPeriod"/>
              <a:tabLst/>
              <a:defRPr/>
            </a:pPr>
            <a:r>
              <a:rPr kumimoji="0" lang="en-US" sz="4800" b="0" i="0" u="none" strike="noStrike" kern="1200" cap="none" spc="-50" normalizeH="0" baseline="0" noProof="0" dirty="0">
                <a:ln>
                  <a:noFill/>
                </a:ln>
                <a:solidFill>
                  <a:prstClr val="black">
                    <a:lumMod val="75000"/>
                    <a:lumOff val="25000"/>
                  </a:prstClr>
                </a:solidFill>
                <a:effectLst/>
                <a:uLnTx/>
                <a:uFillTx/>
                <a:latin typeface="Raleway"/>
                <a:ea typeface="+mj-ea"/>
                <a:cs typeface="Times New Roman" panose="02020603050405020304" pitchFamily="18" charset="0"/>
              </a:rPr>
              <a:t>Clearly </a:t>
            </a:r>
            <a:r>
              <a:rPr kumimoji="0" lang="en-US" sz="4800" b="1" i="1" u="none" strike="noStrike" kern="1200" cap="none" spc="-50" normalizeH="0" baseline="0" noProof="0" dirty="0">
                <a:ln>
                  <a:noFill/>
                </a:ln>
                <a:solidFill>
                  <a:prstClr val="black">
                    <a:lumMod val="75000"/>
                    <a:lumOff val="25000"/>
                  </a:prstClr>
                </a:solidFill>
                <a:effectLst/>
                <a:uLnTx/>
                <a:uFillTx/>
                <a:latin typeface="Raleway"/>
                <a:ea typeface="+mj-ea"/>
                <a:cs typeface="Times New Roman" panose="02020603050405020304" pitchFamily="18" charset="0"/>
              </a:rPr>
              <a:t>define decisions </a:t>
            </a:r>
            <a:r>
              <a:rPr kumimoji="0" lang="en-US" sz="4800" b="0" i="0" u="none" strike="noStrike" kern="1200" cap="none" spc="-50" normalizeH="0" baseline="0" noProof="0" dirty="0">
                <a:ln>
                  <a:noFill/>
                </a:ln>
                <a:solidFill>
                  <a:prstClr val="black">
                    <a:lumMod val="75000"/>
                    <a:lumOff val="25000"/>
                  </a:prstClr>
                </a:solidFill>
                <a:effectLst/>
                <a:uLnTx/>
                <a:uFillTx/>
                <a:latin typeface="Raleway"/>
                <a:ea typeface="+mj-ea"/>
                <a:cs typeface="Times New Roman" panose="02020603050405020304" pitchFamily="18" charset="0"/>
              </a:rPr>
              <a:t>and</a:t>
            </a:r>
            <a:r>
              <a:rPr kumimoji="0" lang="en-US" sz="4800" b="0" i="0" u="none" strike="noStrike" kern="1200" cap="none" spc="-50" normalizeH="0" noProof="0" dirty="0">
                <a:ln>
                  <a:noFill/>
                </a:ln>
                <a:solidFill>
                  <a:prstClr val="black">
                    <a:lumMod val="75000"/>
                    <a:lumOff val="25000"/>
                  </a:prstClr>
                </a:solidFill>
                <a:effectLst/>
                <a:uLnTx/>
                <a:uFillTx/>
                <a:latin typeface="Raleway"/>
                <a:ea typeface="+mj-ea"/>
                <a:cs typeface="Times New Roman" panose="02020603050405020304" pitchFamily="18" charset="0"/>
              </a:rPr>
              <a:t> </a:t>
            </a:r>
            <a:r>
              <a:rPr kumimoji="0" lang="en-US" sz="4800" b="1" i="1" u="none" strike="noStrike" kern="1200" cap="none" spc="-50" normalizeH="0" noProof="0" dirty="0">
                <a:ln>
                  <a:noFill/>
                </a:ln>
                <a:solidFill>
                  <a:prstClr val="black">
                    <a:lumMod val="75000"/>
                    <a:lumOff val="25000"/>
                  </a:prstClr>
                </a:solidFill>
                <a:effectLst/>
                <a:uLnTx/>
                <a:uFillTx/>
                <a:latin typeface="Raleway"/>
                <a:ea typeface="+mj-ea"/>
                <a:cs typeface="Times New Roman" panose="02020603050405020304" pitchFamily="18" charset="0"/>
              </a:rPr>
              <a:t>who</a:t>
            </a:r>
            <a:r>
              <a:rPr kumimoji="0" lang="en-US" sz="4800" b="0" i="0" u="none" strike="noStrike" kern="1200" cap="none" spc="-50" normalizeH="0" noProof="0" dirty="0">
                <a:ln>
                  <a:noFill/>
                </a:ln>
                <a:solidFill>
                  <a:prstClr val="black">
                    <a:lumMod val="75000"/>
                    <a:lumOff val="25000"/>
                  </a:prstClr>
                </a:solidFill>
                <a:effectLst/>
                <a:uLnTx/>
                <a:uFillTx/>
                <a:latin typeface="Raleway"/>
                <a:ea typeface="+mj-ea"/>
                <a:cs typeface="Times New Roman" panose="02020603050405020304" pitchFamily="18" charset="0"/>
              </a:rPr>
              <a:t> will do </a:t>
            </a:r>
            <a:r>
              <a:rPr kumimoji="0" lang="en-US" sz="4800" b="1" i="0" u="none" strike="noStrike" kern="1200" cap="none" spc="-50" normalizeH="0" noProof="0" dirty="0">
                <a:ln>
                  <a:noFill/>
                </a:ln>
                <a:solidFill>
                  <a:prstClr val="black">
                    <a:lumMod val="75000"/>
                    <a:lumOff val="25000"/>
                  </a:prstClr>
                </a:solidFill>
                <a:effectLst/>
                <a:uLnTx/>
                <a:uFillTx/>
                <a:latin typeface="Raleway"/>
                <a:ea typeface="+mj-ea"/>
                <a:cs typeface="Times New Roman" panose="02020603050405020304" pitchFamily="18" charset="0"/>
              </a:rPr>
              <a:t>what</a:t>
            </a:r>
            <a:endParaRPr kumimoji="0" lang="en-US" sz="4800" b="1" i="0" u="none" strike="noStrike" kern="1200" cap="none" spc="-50" normalizeH="0" baseline="0" noProof="0" dirty="0">
              <a:ln>
                <a:noFill/>
              </a:ln>
              <a:solidFill>
                <a:prstClr val="black">
                  <a:lumMod val="75000"/>
                  <a:lumOff val="25000"/>
                </a:prstClr>
              </a:solidFill>
              <a:effectLst/>
              <a:uLnTx/>
              <a:uFillTx/>
              <a:latin typeface="Raleway"/>
              <a:ea typeface="+mj-ea"/>
              <a:cs typeface="Times New Roman" panose="02020603050405020304" pitchFamily="18" charset="0"/>
            </a:endParaRPr>
          </a:p>
          <a:p>
            <a:pPr marL="914400" marR="0" lvl="0" indent="-914400" algn="l" defTabSz="914400" rtl="0" eaLnBrk="1" fontAlgn="auto" latinLnBrk="0" hangingPunct="1">
              <a:lnSpc>
                <a:spcPct val="85000"/>
              </a:lnSpc>
              <a:spcBef>
                <a:spcPct val="0"/>
              </a:spcBef>
              <a:spcAft>
                <a:spcPts val="0"/>
              </a:spcAft>
              <a:buClrTx/>
              <a:buSzTx/>
              <a:buAutoNum type="arabicPeriod"/>
              <a:tabLst/>
              <a:defRPr/>
            </a:pPr>
            <a:r>
              <a:rPr lang="en-US" dirty="0">
                <a:solidFill>
                  <a:prstClr val="black">
                    <a:lumMod val="75000"/>
                    <a:lumOff val="25000"/>
                  </a:prstClr>
                </a:solidFill>
                <a:latin typeface="Raleway"/>
                <a:cs typeface="Times New Roman" panose="02020603050405020304" pitchFamily="18" charset="0"/>
              </a:rPr>
              <a:t>Define </a:t>
            </a:r>
            <a:r>
              <a:rPr lang="en-US" b="1" i="1" dirty="0">
                <a:solidFill>
                  <a:prstClr val="black">
                    <a:lumMod val="75000"/>
                    <a:lumOff val="25000"/>
                  </a:prstClr>
                </a:solidFill>
                <a:latin typeface="Raleway"/>
                <a:cs typeface="Times New Roman" panose="02020603050405020304" pitchFamily="18" charset="0"/>
              </a:rPr>
              <a:t>how</a:t>
            </a:r>
            <a:r>
              <a:rPr lang="en-US" dirty="0">
                <a:solidFill>
                  <a:prstClr val="black">
                    <a:lumMod val="75000"/>
                    <a:lumOff val="25000"/>
                  </a:prstClr>
                </a:solidFill>
                <a:latin typeface="Raleway"/>
                <a:cs typeface="Times New Roman" panose="02020603050405020304" pitchFamily="18" charset="0"/>
              </a:rPr>
              <a:t> you will communicate decisions</a:t>
            </a:r>
            <a:endParaRPr kumimoji="0" lang="en-US" sz="4800" b="0" i="0" u="none" strike="noStrike" kern="1200" cap="none" spc="-50" normalizeH="0" baseline="0" noProof="0" dirty="0">
              <a:ln>
                <a:noFill/>
              </a:ln>
              <a:solidFill>
                <a:prstClr val="black">
                  <a:lumMod val="75000"/>
                  <a:lumOff val="25000"/>
                </a:prstClr>
              </a:solidFill>
              <a:effectLst/>
              <a:uLnTx/>
              <a:uFillTx/>
              <a:latin typeface="Raleway"/>
              <a:ea typeface="+mj-ea"/>
              <a:cs typeface="Times New Roman" panose="02020603050405020304" pitchFamily="18" charset="0"/>
            </a:endParaRPr>
          </a:p>
          <a:p>
            <a:pPr marL="514350" marR="0" lvl="0" indent="-514350" algn="l" defTabSz="914400" rtl="0" eaLnBrk="1" fontAlgn="auto" latinLnBrk="0" hangingPunct="1">
              <a:lnSpc>
                <a:spcPct val="85000"/>
              </a:lnSpc>
              <a:spcBef>
                <a:spcPct val="0"/>
              </a:spcBef>
              <a:spcAft>
                <a:spcPts val="0"/>
              </a:spcAft>
              <a:buClrTx/>
              <a:buSzTx/>
              <a:buFont typeface="+mj-lt"/>
              <a:buAutoNum type="arabicPeriod"/>
              <a:tabLst/>
              <a:defRPr/>
            </a:pPr>
            <a:endParaRPr kumimoji="0" lang="en-US" sz="4800" b="0" i="0" u="none" strike="noStrike" kern="1200" cap="none" spc="-50" normalizeH="0" baseline="0" noProof="0" dirty="0">
              <a:ln>
                <a:noFill/>
              </a:ln>
              <a:solidFill>
                <a:prstClr val="black">
                  <a:lumMod val="75000"/>
                  <a:lumOff val="25000"/>
                </a:prstClr>
              </a:solidFill>
              <a:effectLst/>
              <a:uLnTx/>
              <a:uFillTx/>
              <a:latin typeface="Raleway"/>
              <a:ea typeface="+mj-ea"/>
              <a:cs typeface="Times New Roman" panose="02020603050405020304" pitchFamily="18" charset="0"/>
            </a:endParaRPr>
          </a:p>
        </p:txBody>
      </p:sp>
      <p:sp>
        <p:nvSpPr>
          <p:cNvPr id="3" name="TextBox 2"/>
          <p:cNvSpPr txBox="1"/>
          <p:nvPr/>
        </p:nvSpPr>
        <p:spPr>
          <a:xfrm>
            <a:off x="614362" y="528638"/>
            <a:ext cx="10372725" cy="1015663"/>
          </a:xfrm>
          <a:prstGeom prst="rect">
            <a:avLst/>
          </a:prstGeom>
          <a:noFill/>
        </p:spPr>
        <p:txBody>
          <a:bodyPr wrap="square" rtlCol="0">
            <a:spAutoFit/>
          </a:bodyPr>
          <a:lstStyle/>
          <a:p>
            <a:r>
              <a:rPr lang="en-US" sz="6000" b="1" dirty="0"/>
              <a:t>Meeting format</a:t>
            </a:r>
          </a:p>
        </p:txBody>
      </p:sp>
    </p:spTree>
    <p:extLst>
      <p:ext uri="{BB962C8B-B14F-4D97-AF65-F5344CB8AC3E}">
        <p14:creationId xmlns:p14="http://schemas.microsoft.com/office/powerpoint/2010/main" val="42423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9230" y="1355264"/>
            <a:ext cx="11495314" cy="3907054"/>
          </a:xfrm>
          <a:prstGeom prst="rect">
            <a:avLst/>
          </a:prstGeom>
          <a:solidFill>
            <a:schemeClr val="bg1"/>
          </a:solidFill>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R="0" lvl="0" algn="l" defTabSz="914400" rtl="0" eaLnBrk="1" fontAlgn="auto" latinLnBrk="0" hangingPunct="1">
              <a:lnSpc>
                <a:spcPct val="85000"/>
              </a:lnSpc>
              <a:spcBef>
                <a:spcPct val="0"/>
              </a:spcBef>
              <a:spcAft>
                <a:spcPts val="0"/>
              </a:spcAft>
              <a:buClrTx/>
              <a:buSzTx/>
              <a:tabLst/>
              <a:defRPr/>
            </a:pPr>
            <a:r>
              <a:rPr kumimoji="0" lang="en-US" sz="4800" b="0" i="1" u="none" strike="noStrike" kern="1200" cap="none" spc="-50" normalizeH="0" baseline="0" noProof="0" dirty="0">
                <a:ln>
                  <a:noFill/>
                </a:ln>
                <a:solidFill>
                  <a:prstClr val="black">
                    <a:lumMod val="75000"/>
                    <a:lumOff val="25000"/>
                  </a:prstClr>
                </a:solidFill>
                <a:effectLst/>
                <a:uLnTx/>
                <a:uFillTx/>
                <a:latin typeface="Raleway"/>
                <a:cs typeface="Times New Roman" panose="02020603050405020304" pitchFamily="18" charset="0"/>
              </a:rPr>
              <a:t>Some</a:t>
            </a:r>
            <a:r>
              <a:rPr kumimoji="0" lang="en-US" sz="4800" b="0" i="1" u="none" strike="noStrike" kern="1200" cap="none" spc="-50" normalizeH="0" noProof="0" dirty="0">
                <a:ln>
                  <a:noFill/>
                </a:ln>
                <a:solidFill>
                  <a:prstClr val="black">
                    <a:lumMod val="75000"/>
                    <a:lumOff val="25000"/>
                  </a:prstClr>
                </a:solidFill>
                <a:effectLst/>
                <a:uLnTx/>
                <a:uFillTx/>
                <a:latin typeface="Raleway"/>
                <a:cs typeface="Times New Roman" panose="02020603050405020304" pitchFamily="18" charset="0"/>
              </a:rPr>
              <a:t> </a:t>
            </a:r>
            <a:r>
              <a:rPr lang="en-US" i="1" dirty="0">
                <a:solidFill>
                  <a:prstClr val="black">
                    <a:lumMod val="75000"/>
                    <a:lumOff val="25000"/>
                  </a:prstClr>
                </a:solidFill>
                <a:latin typeface="Raleway"/>
                <a:cs typeface="Times New Roman" panose="02020603050405020304" pitchFamily="18" charset="0"/>
              </a:rPr>
              <a:t>topics can derail a meeting because they require…</a:t>
            </a:r>
          </a:p>
          <a:p>
            <a:pPr marR="0" lvl="0" algn="l" defTabSz="914400" rtl="0" eaLnBrk="1" fontAlgn="auto" latinLnBrk="0" hangingPunct="1">
              <a:lnSpc>
                <a:spcPct val="85000"/>
              </a:lnSpc>
              <a:spcBef>
                <a:spcPct val="0"/>
              </a:spcBef>
              <a:spcAft>
                <a:spcPts val="0"/>
              </a:spcAft>
              <a:buClrTx/>
              <a:buSzTx/>
              <a:tabLst/>
              <a:defRPr/>
            </a:pPr>
            <a:endParaRPr lang="en-US" dirty="0">
              <a:solidFill>
                <a:prstClr val="black">
                  <a:lumMod val="75000"/>
                  <a:lumOff val="25000"/>
                </a:prstClr>
              </a:solidFill>
              <a:latin typeface="Raleway"/>
              <a:cs typeface="Times New Roman" panose="02020603050405020304" pitchFamily="18" charset="0"/>
            </a:endParaRPr>
          </a:p>
          <a:p>
            <a:pPr marL="685800" marR="0" lvl="0" indent="-685800" algn="l" defTabSz="914400" rtl="0" eaLnBrk="1" fontAlgn="auto" latinLnBrk="0" hangingPunct="1">
              <a:lnSpc>
                <a:spcPct val="85000"/>
              </a:lnSpc>
              <a:spcBef>
                <a:spcPct val="0"/>
              </a:spcBef>
              <a:spcAft>
                <a:spcPts val="0"/>
              </a:spcAft>
              <a:buClrTx/>
              <a:buSzTx/>
              <a:buFont typeface="Arial" panose="020B0604020202020204" pitchFamily="34" charset="0"/>
              <a:buChar char="•"/>
              <a:tabLst/>
              <a:defRPr/>
            </a:pPr>
            <a:r>
              <a:rPr kumimoji="0" lang="en-US" sz="3600" b="0" i="0" u="none" strike="noStrike" kern="1200" cap="none" spc="-50" normalizeH="0" baseline="0" noProof="0" dirty="0">
                <a:ln>
                  <a:noFill/>
                </a:ln>
                <a:solidFill>
                  <a:prstClr val="black">
                    <a:lumMod val="75000"/>
                    <a:lumOff val="25000"/>
                  </a:prstClr>
                </a:solidFill>
                <a:effectLst/>
                <a:uLnTx/>
                <a:uFillTx/>
                <a:latin typeface="Raleway"/>
                <a:ea typeface="+mj-ea"/>
                <a:cs typeface="Times New Roman" panose="02020603050405020304" pitchFamily="18" charset="0"/>
              </a:rPr>
              <a:t>Research to know enough to make</a:t>
            </a:r>
            <a:r>
              <a:rPr kumimoji="0" lang="en-US" sz="3600" b="0" i="0" u="none" strike="noStrike" kern="1200" cap="none" spc="-50" normalizeH="0" noProof="0" dirty="0">
                <a:ln>
                  <a:noFill/>
                </a:ln>
                <a:solidFill>
                  <a:prstClr val="black">
                    <a:lumMod val="75000"/>
                    <a:lumOff val="25000"/>
                  </a:prstClr>
                </a:solidFill>
                <a:effectLst/>
                <a:uLnTx/>
                <a:uFillTx/>
                <a:latin typeface="Raleway"/>
                <a:ea typeface="+mj-ea"/>
                <a:cs typeface="Times New Roman" panose="02020603050405020304" pitchFamily="18" charset="0"/>
              </a:rPr>
              <a:t> an informed decision</a:t>
            </a:r>
          </a:p>
          <a:p>
            <a:pPr marL="685800" marR="0" lvl="0" indent="-685800" algn="l" defTabSz="914400" rtl="0" eaLnBrk="1" fontAlgn="auto" latinLnBrk="0" hangingPunct="1">
              <a:lnSpc>
                <a:spcPct val="85000"/>
              </a:lnSpc>
              <a:spcBef>
                <a:spcPct val="0"/>
              </a:spcBef>
              <a:spcAft>
                <a:spcPts val="0"/>
              </a:spcAft>
              <a:buClrTx/>
              <a:buSzTx/>
              <a:buFont typeface="Arial" panose="020B0604020202020204" pitchFamily="34" charset="0"/>
              <a:buChar char="•"/>
              <a:tabLst/>
              <a:defRPr/>
            </a:pPr>
            <a:r>
              <a:rPr lang="en-US" sz="3600" noProof="0" dirty="0">
                <a:solidFill>
                  <a:prstClr val="black">
                    <a:lumMod val="75000"/>
                    <a:lumOff val="25000"/>
                  </a:prstClr>
                </a:solidFill>
                <a:latin typeface="Raleway"/>
                <a:cs typeface="Times New Roman" panose="02020603050405020304" pitchFamily="18" charset="0"/>
              </a:rPr>
              <a:t>Preparation for the discussion (it will take more than a few minutes to describe/understand)</a:t>
            </a:r>
            <a:endParaRPr lang="en-US" sz="3600" dirty="0">
              <a:solidFill>
                <a:prstClr val="black">
                  <a:lumMod val="75000"/>
                  <a:lumOff val="25000"/>
                </a:prstClr>
              </a:solidFill>
              <a:latin typeface="Raleway"/>
              <a:cs typeface="Times New Roman" panose="02020603050405020304" pitchFamily="18" charset="0"/>
            </a:endParaRPr>
          </a:p>
          <a:p>
            <a:pPr marL="685800" marR="0" lvl="0" indent="-685800" algn="l" defTabSz="914400" rtl="0" eaLnBrk="1" fontAlgn="auto" latinLnBrk="0" hangingPunct="1">
              <a:lnSpc>
                <a:spcPct val="85000"/>
              </a:lnSpc>
              <a:spcBef>
                <a:spcPct val="0"/>
              </a:spcBef>
              <a:spcAft>
                <a:spcPts val="0"/>
              </a:spcAft>
              <a:buClrTx/>
              <a:buSzTx/>
              <a:buFont typeface="Arial" panose="020B0604020202020204" pitchFamily="34" charset="0"/>
              <a:buChar char="•"/>
              <a:tabLst/>
              <a:defRPr/>
            </a:pPr>
            <a:r>
              <a:rPr lang="en-US" sz="3600" dirty="0">
                <a:solidFill>
                  <a:prstClr val="black">
                    <a:lumMod val="75000"/>
                    <a:lumOff val="25000"/>
                  </a:prstClr>
                </a:solidFill>
                <a:latin typeface="Raleway"/>
                <a:cs typeface="Times New Roman" panose="02020603050405020304" pitchFamily="18" charset="0"/>
              </a:rPr>
              <a:t>More time than you have and need to be postponed for another meeting</a:t>
            </a:r>
            <a:endParaRPr lang="en-US" sz="3600" noProof="0" dirty="0">
              <a:solidFill>
                <a:prstClr val="black">
                  <a:lumMod val="75000"/>
                  <a:lumOff val="25000"/>
                </a:prstClr>
              </a:solidFill>
              <a:latin typeface="Raleway"/>
              <a:cs typeface="Times New Roman" panose="02020603050405020304" pitchFamily="18" charset="0"/>
            </a:endParaRPr>
          </a:p>
        </p:txBody>
      </p:sp>
      <p:sp>
        <p:nvSpPr>
          <p:cNvPr id="3" name="TextBox 2"/>
          <p:cNvSpPr txBox="1"/>
          <p:nvPr/>
        </p:nvSpPr>
        <p:spPr>
          <a:xfrm>
            <a:off x="614362" y="202065"/>
            <a:ext cx="10372725" cy="1015663"/>
          </a:xfrm>
          <a:prstGeom prst="rect">
            <a:avLst/>
          </a:prstGeom>
          <a:noFill/>
        </p:spPr>
        <p:txBody>
          <a:bodyPr wrap="square" rtlCol="0">
            <a:spAutoFit/>
          </a:bodyPr>
          <a:lstStyle/>
          <a:p>
            <a:r>
              <a:rPr lang="en-US" sz="6000" b="1" dirty="0"/>
              <a:t>Staying on the path…</a:t>
            </a:r>
          </a:p>
        </p:txBody>
      </p:sp>
    </p:spTree>
    <p:extLst>
      <p:ext uri="{BB962C8B-B14F-4D97-AF65-F5344CB8AC3E}">
        <p14:creationId xmlns:p14="http://schemas.microsoft.com/office/powerpoint/2010/main" val="61688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Your Climb</a:t>
            </a:r>
            <a:br>
              <a:rPr lang="en-US" dirty="0"/>
            </a:br>
            <a:r>
              <a:rPr lang="en-US" dirty="0"/>
              <a:t>	</a:t>
            </a:r>
            <a:r>
              <a:rPr lang="en-US" dirty="0">
                <a:solidFill>
                  <a:schemeClr val="accent1">
                    <a:lumMod val="75000"/>
                  </a:schemeClr>
                </a:solidFill>
              </a:rPr>
              <a:t>Part #2</a:t>
            </a:r>
          </a:p>
        </p:txBody>
      </p:sp>
      <p:sp>
        <p:nvSpPr>
          <p:cNvPr id="3" name="Text Placeholder 2"/>
          <p:cNvSpPr>
            <a:spLocks noGrp="1"/>
          </p:cNvSpPr>
          <p:nvPr>
            <p:ph type="body" idx="1"/>
          </p:nvPr>
        </p:nvSpPr>
        <p:spPr>
          <a:xfrm>
            <a:off x="1097280" y="4453128"/>
            <a:ext cx="10691949" cy="1645920"/>
          </a:xfrm>
        </p:spPr>
        <p:txBody>
          <a:bodyPr>
            <a:noAutofit/>
          </a:bodyPr>
          <a:lstStyle/>
          <a:p>
            <a:r>
              <a:rPr lang="en-US" sz="4000" dirty="0"/>
              <a:t>Overcoming “near-termism”</a:t>
            </a:r>
          </a:p>
          <a:p>
            <a:r>
              <a:rPr lang="en-US" sz="4000" dirty="0"/>
              <a:t>developing the virtues of fortitude and patience</a:t>
            </a:r>
          </a:p>
        </p:txBody>
      </p:sp>
      <p:sp>
        <p:nvSpPr>
          <p:cNvPr id="4" name="Arrow: Chevron 3">
            <a:extLst>
              <a:ext uri="{FF2B5EF4-FFF2-40B4-BE49-F238E27FC236}">
                <a16:creationId xmlns:a16="http://schemas.microsoft.com/office/drawing/2014/main" id="{11F84F9F-6676-4BA9-B6DB-185F33411BDC}"/>
              </a:ext>
            </a:extLst>
          </p:cNvPr>
          <p:cNvSpPr/>
          <p:nvPr/>
        </p:nvSpPr>
        <p:spPr>
          <a:xfrm>
            <a:off x="1405890" y="3300984"/>
            <a:ext cx="617220" cy="8961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58700184"/>
      </p:ext>
    </p:extLst>
  </p:cSld>
  <p:clrMapOvr>
    <a:masterClrMapping/>
  </p:clrMapOvr>
</p:sld>
</file>

<file path=ppt/theme/theme1.xml><?xml version="1.0" encoding="utf-8"?>
<a:theme xmlns:a="http://schemas.openxmlformats.org/drawingml/2006/main" name="Retrospect">
  <a:themeElements>
    <a:clrScheme name="AOO Custom">
      <a:dk1>
        <a:sysClr val="windowText" lastClr="000000"/>
      </a:dk1>
      <a:lt1>
        <a:sysClr val="window" lastClr="FFFFFF"/>
      </a:lt1>
      <a:dk2>
        <a:srgbClr val="156570"/>
      </a:dk2>
      <a:lt2>
        <a:srgbClr val="EBEBEB"/>
      </a:lt2>
      <a:accent1>
        <a:srgbClr val="D87900"/>
      </a:accent1>
      <a:accent2>
        <a:srgbClr val="BD4F19"/>
      </a:accent2>
      <a:accent3>
        <a:srgbClr val="9E3039"/>
      </a:accent3>
      <a:accent4>
        <a:srgbClr val="A8B400"/>
      </a:accent4>
      <a:accent5>
        <a:srgbClr val="83AFB4"/>
      </a:accent5>
      <a:accent6>
        <a:srgbClr val="738639"/>
      </a:accent6>
      <a:hlink>
        <a:srgbClr val="D87900"/>
      </a:hlink>
      <a:folHlink>
        <a:srgbClr val="BD4F19"/>
      </a:folHlink>
    </a:clrScheme>
    <a:fontScheme name="AOO custom 1">
      <a:majorFont>
        <a:latin typeface="Raleway"/>
        <a:ea typeface=""/>
        <a:cs typeface=""/>
      </a:majorFont>
      <a:minorFont>
        <a:latin typeface="All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10593</TotalTime>
  <Words>1963</Words>
  <Application>Microsoft Office PowerPoint</Application>
  <PresentationFormat>Widescreen</PresentationFormat>
  <Paragraphs>242</Paragraphs>
  <Slides>30</Slides>
  <Notes>30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Aller</vt:lpstr>
      <vt:lpstr>Arial</vt:lpstr>
      <vt:lpstr>Calibri</vt:lpstr>
      <vt:lpstr>Engravers MT</vt:lpstr>
      <vt:lpstr>Garamond</vt:lpstr>
      <vt:lpstr>Raleway</vt:lpstr>
      <vt:lpstr>Times New Roman</vt:lpstr>
      <vt:lpstr>Retrospect</vt:lpstr>
      <vt:lpstr>Parish Team Meeting </vt:lpstr>
      <vt:lpstr>Why are we here?</vt:lpstr>
      <vt:lpstr>PowerPoint Presentation</vt:lpstr>
      <vt:lpstr>Starting Your Climb</vt:lpstr>
      <vt:lpstr>Starting Your Climb  Part #1</vt:lpstr>
      <vt:lpstr>PowerPoint Presentation</vt:lpstr>
      <vt:lpstr>PowerPoint Presentation</vt:lpstr>
      <vt:lpstr>PowerPoint Presentation</vt:lpstr>
      <vt:lpstr>Starting Your Climb  Part #2</vt:lpstr>
      <vt:lpstr>PowerPoint Presentation</vt:lpstr>
      <vt:lpstr>PowerPoint Presentation</vt:lpstr>
      <vt:lpstr>PowerPoint Presentation</vt:lpstr>
      <vt:lpstr>PowerPoint Presentation</vt:lpstr>
      <vt:lpstr>PowerPoint Presentation</vt:lpstr>
      <vt:lpstr>Starting Your Climb  Part #3</vt:lpstr>
      <vt:lpstr>Clear Path Process</vt:lpstr>
      <vt:lpstr> Garden planning</vt:lpstr>
      <vt:lpstr>Things to Remember</vt:lpstr>
      <vt:lpstr>PowerPoint Presentation</vt:lpstr>
      <vt:lpstr>PowerPoint Presentation</vt:lpstr>
      <vt:lpstr>Where to start?</vt:lpstr>
      <vt:lpstr>PowerPoint Presentation</vt:lpstr>
      <vt:lpstr>PowerPoint Presentation</vt:lpstr>
      <vt:lpstr>Starting Your Climb  Part #4</vt:lpstr>
      <vt:lpstr>Clear Path Process</vt:lpstr>
      <vt:lpstr>Clear Path Process</vt:lpstr>
      <vt:lpstr>Clear Path Process</vt:lpstr>
      <vt:lpstr>Going forward (recap)</vt:lpstr>
      <vt:lpstr>Going forward (recap)</vt:lpstr>
      <vt:lpstr>PowerPoint Presentation</vt:lpstr>
    </vt:vector>
  </TitlesOfParts>
  <Company>Catholic Archdiocese of Omaha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 Hazen</dc:creator>
  <cp:lastModifiedBy>Dino Durando</cp:lastModifiedBy>
  <cp:revision>224</cp:revision>
  <cp:lastPrinted>2019-04-30T18:24:04Z</cp:lastPrinted>
  <dcterms:created xsi:type="dcterms:W3CDTF">2016-09-19T14:13:22Z</dcterms:created>
  <dcterms:modified xsi:type="dcterms:W3CDTF">2019-06-11T17:46:49Z</dcterms:modified>
</cp:coreProperties>
</file>