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42"/>
  </p:notesMasterIdLst>
  <p:sldIdLst>
    <p:sldId id="445" r:id="rId2"/>
    <p:sldId id="456" r:id="rId3"/>
    <p:sldId id="457" r:id="rId4"/>
    <p:sldId id="458" r:id="rId5"/>
    <p:sldId id="459" r:id="rId6"/>
    <p:sldId id="460" r:id="rId7"/>
    <p:sldId id="474" r:id="rId8"/>
    <p:sldId id="462" r:id="rId9"/>
    <p:sldId id="455" r:id="rId10"/>
    <p:sldId id="450" r:id="rId11"/>
    <p:sldId id="477" r:id="rId12"/>
    <p:sldId id="478" r:id="rId13"/>
    <p:sldId id="403" r:id="rId14"/>
    <p:sldId id="404" r:id="rId15"/>
    <p:sldId id="405" r:id="rId16"/>
    <p:sldId id="406" r:id="rId17"/>
    <p:sldId id="407" r:id="rId18"/>
    <p:sldId id="479" r:id="rId19"/>
    <p:sldId id="408" r:id="rId20"/>
    <p:sldId id="475" r:id="rId21"/>
    <p:sldId id="425" r:id="rId22"/>
    <p:sldId id="466" r:id="rId23"/>
    <p:sldId id="369" r:id="rId24"/>
    <p:sldId id="464" r:id="rId25"/>
    <p:sldId id="465" r:id="rId26"/>
    <p:sldId id="468" r:id="rId27"/>
    <p:sldId id="429" r:id="rId28"/>
    <p:sldId id="481" r:id="rId29"/>
    <p:sldId id="447" r:id="rId30"/>
    <p:sldId id="434" r:id="rId31"/>
    <p:sldId id="469" r:id="rId32"/>
    <p:sldId id="452" r:id="rId33"/>
    <p:sldId id="451" r:id="rId34"/>
    <p:sldId id="448" r:id="rId35"/>
    <p:sldId id="471" r:id="rId36"/>
    <p:sldId id="476" r:id="rId37"/>
    <p:sldId id="440" r:id="rId38"/>
    <p:sldId id="357" r:id="rId39"/>
    <p:sldId id="431" r:id="rId40"/>
    <p:sldId id="398"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455" autoAdjust="0"/>
  </p:normalViewPr>
  <p:slideViewPr>
    <p:cSldViewPr snapToGrid="0">
      <p:cViewPr varScale="1">
        <p:scale>
          <a:sx n="82" d="100"/>
          <a:sy n="82" d="100"/>
        </p:scale>
        <p:origin x="1710"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24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E37BD26-01B2-4DB2-96CC-51B76D7C1C25}" type="datetimeFigureOut">
              <a:rPr lang="en-US" smtClean="0"/>
              <a:t>5/28/2019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4888151-5C7A-4128-9F2D-2D556145E1A9}" type="slidenum">
              <a:rPr lang="en-US" smtClean="0"/>
              <a:t>‹#›</a:t>
            </a:fld>
            <a:endParaRPr lang="en-US"/>
          </a:p>
        </p:txBody>
      </p:sp>
    </p:spTree>
    <p:extLst>
      <p:ext uri="{BB962C8B-B14F-4D97-AF65-F5344CB8AC3E}">
        <p14:creationId xmlns:p14="http://schemas.microsoft.com/office/powerpoint/2010/main" val="154486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1</a:t>
            </a:fld>
            <a:endParaRPr lang="en-US"/>
          </a:p>
        </p:txBody>
      </p:sp>
    </p:spTree>
    <p:extLst>
      <p:ext uri="{BB962C8B-B14F-4D97-AF65-F5344CB8AC3E}">
        <p14:creationId xmlns:p14="http://schemas.microsoft.com/office/powerpoint/2010/main" val="2594561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10</a:t>
            </a:fld>
            <a:endParaRPr lang="en-US"/>
          </a:p>
        </p:txBody>
      </p:sp>
    </p:spTree>
    <p:extLst>
      <p:ext uri="{BB962C8B-B14F-4D97-AF65-F5344CB8AC3E}">
        <p14:creationId xmlns:p14="http://schemas.microsoft.com/office/powerpoint/2010/main" val="226722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Say: Most parishes look like this. Lots of activities, ministries, and events. </a:t>
            </a:r>
          </a:p>
          <a:p>
            <a:pPr defTabSz="931774"/>
            <a:endParaRPr lang="en-US" dirty="0"/>
          </a:p>
          <a:p>
            <a:pPr defTabSz="931774"/>
            <a:r>
              <a:rPr lang="en-US" dirty="0"/>
              <a:t>We’re conditioned to think that giving people tons of choices is best option. That way, there’s something for everyone to choose what they like. </a:t>
            </a:r>
          </a:p>
          <a:p>
            <a:pPr defTabSz="931774"/>
            <a:endParaRPr lang="en-US" dirty="0"/>
          </a:p>
          <a:p>
            <a:pPr defTabSz="931774"/>
            <a:r>
              <a:rPr lang="en-US" dirty="0"/>
              <a:t>However, studies show that’s not the case. </a:t>
            </a:r>
          </a:p>
          <a:p>
            <a:pPr defTabSz="931774"/>
            <a:endParaRPr lang="en-US" dirty="0"/>
          </a:p>
          <a:p>
            <a:pPr defTabSz="931774"/>
            <a:endParaRPr lang="en-US" dirty="0"/>
          </a:p>
          <a:p>
            <a:pPr defTabSz="931774"/>
            <a:endParaRPr lang="en-US" dirty="0"/>
          </a:p>
          <a:p>
            <a:pPr defTabSz="931774"/>
            <a:endParaRPr lang="en-US" dirty="0"/>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11</a:t>
            </a:fld>
            <a:endParaRPr lang="en-US"/>
          </a:p>
        </p:txBody>
      </p:sp>
    </p:spTree>
    <p:extLst>
      <p:ext uri="{BB962C8B-B14F-4D97-AF65-F5344CB8AC3E}">
        <p14:creationId xmlns:p14="http://schemas.microsoft.com/office/powerpoint/2010/main" val="3051215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Stanford psychologist went to a supermarket on an average day and set up a table with 24 different kinds of gourmet jam. If you sampled you got a $1 coupon off the price. </a:t>
            </a:r>
          </a:p>
          <a:p>
            <a:endParaRPr lang="en-US" dirty="0"/>
          </a:p>
          <a:p>
            <a:r>
              <a:rPr lang="en-US" dirty="0"/>
              <a:t>On another day in another market, they set up the same display with 6 kinds of jam. Guess which one led to more sales? </a:t>
            </a:r>
          </a:p>
          <a:p>
            <a:endParaRPr lang="en-US" dirty="0"/>
          </a:p>
          <a:p>
            <a:r>
              <a:rPr lang="en-US" dirty="0"/>
              <a:t>The large display attracted more interest, however people were 10 times more likely to actually buy from the small display. What’s more, other studies have shown that lots of choices actually decrease customer satisfaction after the purchase is made. That’s because people wonder if they made the right decision. </a:t>
            </a:r>
          </a:p>
          <a:p>
            <a:endParaRPr lang="en-US" dirty="0"/>
          </a:p>
          <a:p>
            <a:r>
              <a:rPr lang="en-US" dirty="0"/>
              <a:t>You see the same thing with usability studies on websites. People navigate slower on sites where the top menu has too many options. You’ve seen the ones where all the links drop down at the same time, right? That doesn’t work as well as the ones where there’s a small number of initial choices, three or four, that lead more options. </a:t>
            </a:r>
          </a:p>
          <a:p>
            <a:endParaRPr lang="en-US" dirty="0"/>
          </a:p>
          <a:p>
            <a:r>
              <a:rPr lang="en-US" dirty="0"/>
              <a:t>We all like having choices. It’s looks great. However, choice overload leads to decision paralysis and overall dissatisfaction. </a:t>
            </a:r>
          </a:p>
        </p:txBody>
      </p:sp>
      <p:sp>
        <p:nvSpPr>
          <p:cNvPr id="4" name="Slide Number Placeholder 3"/>
          <p:cNvSpPr>
            <a:spLocks noGrp="1"/>
          </p:cNvSpPr>
          <p:nvPr>
            <p:ph type="sldNum" sz="quarter" idx="5"/>
          </p:nvPr>
        </p:nvSpPr>
        <p:spPr/>
        <p:txBody>
          <a:bodyPr/>
          <a:lstStyle/>
          <a:p>
            <a:fld id="{F4888151-5C7A-4128-9F2D-2D556145E1A9}" type="slidenum">
              <a:rPr lang="en-US" smtClean="0"/>
              <a:t>12</a:t>
            </a:fld>
            <a:endParaRPr lang="en-US"/>
          </a:p>
        </p:txBody>
      </p:sp>
    </p:spTree>
    <p:extLst>
      <p:ext uri="{BB962C8B-B14F-4D97-AF65-F5344CB8AC3E}">
        <p14:creationId xmlns:p14="http://schemas.microsoft.com/office/powerpoint/2010/main" val="1265265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if, instead of a big jumble of offerings, we set up a clear path that identified where people were at in their spiritual journey and what kind of ministry they needed to grow? </a:t>
            </a:r>
          </a:p>
        </p:txBody>
      </p:sp>
      <p:sp>
        <p:nvSpPr>
          <p:cNvPr id="4" name="Slide Number Placeholder 3"/>
          <p:cNvSpPr>
            <a:spLocks noGrp="1"/>
          </p:cNvSpPr>
          <p:nvPr>
            <p:ph type="sldNum" sz="quarter" idx="5"/>
          </p:nvPr>
        </p:nvSpPr>
        <p:spPr/>
        <p:txBody>
          <a:bodyPr/>
          <a:lstStyle/>
          <a:p>
            <a:fld id="{F4888151-5C7A-4128-9F2D-2D556145E1A9}" type="slidenum">
              <a:rPr lang="en-US" smtClean="0"/>
              <a:t>13</a:t>
            </a:fld>
            <a:endParaRPr lang="en-US"/>
          </a:p>
        </p:txBody>
      </p:sp>
    </p:spTree>
    <p:extLst>
      <p:ext uri="{BB962C8B-B14F-4D97-AF65-F5344CB8AC3E}">
        <p14:creationId xmlns:p14="http://schemas.microsoft.com/office/powerpoint/2010/main" val="3630173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what if, understanding the realities of these stages and what was needed for each one of them [Click] … </a:t>
            </a:r>
          </a:p>
          <a:p>
            <a:endParaRPr lang="en-US" dirty="0"/>
          </a:p>
          <a:p>
            <a:r>
              <a:rPr lang="en-US" dirty="0"/>
              <a:t>… we set up ministries specializing in Relational Outreach where people in these first stages could build bonds of trust with Catholics and get initial questions about the Church answered. [Click]</a:t>
            </a:r>
          </a:p>
          <a:p>
            <a:endParaRPr lang="en-US" dirty="0"/>
          </a:p>
          <a:p>
            <a:r>
              <a:rPr lang="en-US" dirty="0"/>
              <a:t>Then, when they were ready to learn more, they could be moved on to a ministry that would proclaim the Gospel and invite them to make to decision. We call those Conversion Greenhouses. [Click to next slide]</a:t>
            </a:r>
          </a:p>
        </p:txBody>
      </p:sp>
      <p:sp>
        <p:nvSpPr>
          <p:cNvPr id="4" name="Slide Number Placeholder 3"/>
          <p:cNvSpPr>
            <a:spLocks noGrp="1"/>
          </p:cNvSpPr>
          <p:nvPr>
            <p:ph type="sldNum" sz="quarter" idx="5"/>
          </p:nvPr>
        </p:nvSpPr>
        <p:spPr/>
        <p:txBody>
          <a:bodyPr/>
          <a:lstStyle/>
          <a:p>
            <a:fld id="{F4888151-5C7A-4128-9F2D-2D556145E1A9}" type="slidenum">
              <a:rPr lang="en-US" smtClean="0"/>
              <a:t>14</a:t>
            </a:fld>
            <a:endParaRPr lang="en-US"/>
          </a:p>
        </p:txBody>
      </p:sp>
    </p:spTree>
    <p:extLst>
      <p:ext uri="{BB962C8B-B14F-4D97-AF65-F5344CB8AC3E}">
        <p14:creationId xmlns:p14="http://schemas.microsoft.com/office/powerpoint/2010/main" val="3943768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they made the decision to join the Church, they would enter a period of Transformational Growth. Here, they would join small groups where they could learn how to live as Christians, grow in relationship with God, and come to realize their call to give to others. [Click]</a:t>
            </a:r>
          </a:p>
          <a:p>
            <a:endParaRPr lang="en-US" dirty="0"/>
          </a:p>
          <a:p>
            <a:r>
              <a:rPr lang="en-US" dirty="0"/>
              <a:t>Finally, when they decide to help others, they would be mentored and supported in Missional Teams where they could be taught how to evangelize and work in the other ministry areas. </a:t>
            </a:r>
          </a:p>
        </p:txBody>
      </p:sp>
      <p:sp>
        <p:nvSpPr>
          <p:cNvPr id="4" name="Slide Number Placeholder 3"/>
          <p:cNvSpPr>
            <a:spLocks noGrp="1"/>
          </p:cNvSpPr>
          <p:nvPr>
            <p:ph type="sldNum" sz="quarter" idx="5"/>
          </p:nvPr>
        </p:nvSpPr>
        <p:spPr/>
        <p:txBody>
          <a:bodyPr/>
          <a:lstStyle/>
          <a:p>
            <a:fld id="{F4888151-5C7A-4128-9F2D-2D556145E1A9}" type="slidenum">
              <a:rPr lang="en-US" smtClean="0"/>
              <a:t>15</a:t>
            </a:fld>
            <a:endParaRPr lang="en-US"/>
          </a:p>
        </p:txBody>
      </p:sp>
    </p:spTree>
    <p:extLst>
      <p:ext uri="{BB962C8B-B14F-4D97-AF65-F5344CB8AC3E}">
        <p14:creationId xmlns:p14="http://schemas.microsoft.com/office/powerpoint/2010/main" val="312358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ministry category relates to people in a different way…the way they need at the time. Can you see how you can’t have one ministry to meet every need?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this kind of structure, everyone understands where they belong, what kind of ministry they need, and where to go next if they want to progress. </a:t>
            </a:r>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16</a:t>
            </a:fld>
            <a:endParaRPr lang="en-US"/>
          </a:p>
        </p:txBody>
      </p:sp>
    </p:spTree>
    <p:extLst>
      <p:ext uri="{BB962C8B-B14F-4D97-AF65-F5344CB8AC3E}">
        <p14:creationId xmlns:p14="http://schemas.microsoft.com/office/powerpoint/2010/main" val="4155394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Let’s see what this could look like in real life. [Click for animation]</a:t>
            </a:r>
          </a:p>
          <a:p>
            <a:endParaRPr lang="en-US" dirty="0"/>
          </a:p>
          <a:p>
            <a:r>
              <a:rPr lang="en-US" dirty="0"/>
              <a:t>What if, at the Fish Fry, there was a team of people trained to have intentional conversations about faith mingling around in the crowd. They would know the left side of the chart and be equipped to make connections with people on the margins perhaps inviting them to more. [Click for animation]</a:t>
            </a:r>
          </a:p>
          <a:p>
            <a:endParaRPr lang="en-US" dirty="0"/>
          </a:p>
          <a:p>
            <a:r>
              <a:rPr lang="en-US" dirty="0"/>
              <a:t>When they were ready, they could take part in an ALPHA workshop the parish has periodically. ALPHA is an 8-week course that evangelizes people and invites them to make a decision for Christ. That would be an example of a Conversion Greenhouse. </a:t>
            </a:r>
          </a:p>
          <a:p>
            <a:endParaRPr lang="en-US" b="1" dirty="0"/>
          </a:p>
          <a:p>
            <a:r>
              <a:rPr lang="en-US" b="1" dirty="0"/>
              <a:t>Review Conversion Greenhouse handout</a:t>
            </a:r>
          </a:p>
        </p:txBody>
      </p:sp>
      <p:sp>
        <p:nvSpPr>
          <p:cNvPr id="4" name="Slide Number Placeholder 3"/>
          <p:cNvSpPr>
            <a:spLocks noGrp="1"/>
          </p:cNvSpPr>
          <p:nvPr>
            <p:ph type="sldNum" sz="quarter" idx="5"/>
          </p:nvPr>
        </p:nvSpPr>
        <p:spPr/>
        <p:txBody>
          <a:bodyPr/>
          <a:lstStyle/>
          <a:p>
            <a:fld id="{F4888151-5C7A-4128-9F2D-2D556145E1A9}" type="slidenum">
              <a:rPr lang="en-US" smtClean="0"/>
              <a:t>17</a:t>
            </a:fld>
            <a:endParaRPr lang="en-US"/>
          </a:p>
        </p:txBody>
      </p:sp>
    </p:spTree>
    <p:extLst>
      <p:ext uri="{BB962C8B-B14F-4D97-AF65-F5344CB8AC3E}">
        <p14:creationId xmlns:p14="http://schemas.microsoft.com/office/powerpoint/2010/main" val="327725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handout</a:t>
            </a:r>
          </a:p>
          <a:p>
            <a:endParaRPr lang="en-US" dirty="0"/>
          </a:p>
          <a:p>
            <a:r>
              <a:rPr lang="en-US" dirty="0"/>
              <a:t>It’s extremely important to understand that a greenhouse must have all of these characteristics to be effective. There are only a few that meet all these criteria. We have several listed on the handout, and there are a few others we’ve identified. </a:t>
            </a:r>
          </a:p>
          <a:p>
            <a:endParaRPr lang="en-US" dirty="0"/>
          </a:p>
          <a:p>
            <a:r>
              <a:rPr lang="en-US" dirty="0"/>
              <a:t>This is the key driver of the whole process. Without this piece, the path won’t work. It’s vital that you choose at least one option from the list if you want this to be effective. </a:t>
            </a:r>
          </a:p>
        </p:txBody>
      </p:sp>
      <p:sp>
        <p:nvSpPr>
          <p:cNvPr id="4" name="Slide Number Placeholder 3"/>
          <p:cNvSpPr>
            <a:spLocks noGrp="1"/>
          </p:cNvSpPr>
          <p:nvPr>
            <p:ph type="sldNum" sz="quarter" idx="10"/>
          </p:nvPr>
        </p:nvSpPr>
        <p:spPr/>
        <p:txBody>
          <a:bodyPr/>
          <a:lstStyle/>
          <a:p>
            <a:fld id="{F4888151-5C7A-4128-9F2D-2D556145E1A9}" type="slidenum">
              <a:rPr lang="en-US" smtClean="0"/>
              <a:t>18</a:t>
            </a:fld>
            <a:endParaRPr lang="en-US"/>
          </a:p>
        </p:txBody>
      </p:sp>
    </p:spTree>
    <p:extLst>
      <p:ext uri="{BB962C8B-B14F-4D97-AF65-F5344CB8AC3E}">
        <p14:creationId xmlns:p14="http://schemas.microsoft.com/office/powerpoint/2010/main" val="561051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any growth in the Beginning and Growing Disciple thresholds, [Click for animation] …</a:t>
            </a:r>
          </a:p>
          <a:p>
            <a:endParaRPr lang="en-US" dirty="0"/>
          </a:p>
          <a:p>
            <a:r>
              <a:rPr lang="en-US" dirty="0"/>
              <a:t>… you need people to be in small groups. In part these can be Bible studies like Great Adventure, but there must also be groups devoted to spirituality—teaching people to pray, live a sacramental life, and grow in relationship with Jesus. [Click for animation]</a:t>
            </a:r>
          </a:p>
          <a:p>
            <a:endParaRPr lang="en-US" dirty="0"/>
          </a:p>
          <a:p>
            <a:r>
              <a:rPr lang="en-US" dirty="0"/>
              <a:t>Missional teams are the fruit of this process… advance slide!</a:t>
            </a:r>
          </a:p>
        </p:txBody>
      </p:sp>
      <p:sp>
        <p:nvSpPr>
          <p:cNvPr id="4" name="Slide Number Placeholder 3"/>
          <p:cNvSpPr>
            <a:spLocks noGrp="1"/>
          </p:cNvSpPr>
          <p:nvPr>
            <p:ph type="sldNum" sz="quarter" idx="5"/>
          </p:nvPr>
        </p:nvSpPr>
        <p:spPr/>
        <p:txBody>
          <a:bodyPr/>
          <a:lstStyle/>
          <a:p>
            <a:fld id="{F4888151-5C7A-4128-9F2D-2D556145E1A9}" type="slidenum">
              <a:rPr lang="en-US" smtClean="0"/>
              <a:t>19</a:t>
            </a:fld>
            <a:endParaRPr lang="en-US"/>
          </a:p>
        </p:txBody>
      </p:sp>
    </p:spTree>
    <p:extLst>
      <p:ext uri="{BB962C8B-B14F-4D97-AF65-F5344CB8AC3E}">
        <p14:creationId xmlns:p14="http://schemas.microsoft.com/office/powerpoint/2010/main" val="87399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2</a:t>
            </a:fld>
            <a:endParaRPr lang="en-US"/>
          </a:p>
        </p:txBody>
      </p:sp>
    </p:spTree>
    <p:extLst>
      <p:ext uri="{BB962C8B-B14F-4D97-AF65-F5344CB8AC3E}">
        <p14:creationId xmlns:p14="http://schemas.microsoft.com/office/powerpoint/2010/main" val="559421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Missional Team is a group of people that supports each other in mission. </a:t>
            </a:r>
          </a:p>
          <a:p>
            <a:endParaRPr lang="en-US" dirty="0"/>
          </a:p>
          <a:p>
            <a:r>
              <a:rPr lang="en-US" dirty="0"/>
              <a:t>They are lead by a Paul, someone who has experience and can be a guide. The Timothy is mentored by Paul while he, in turn, trains and supports his own group of disciple-makers who are also ministering to individuals or small groups who are on the path. </a:t>
            </a:r>
          </a:p>
          <a:p>
            <a:endParaRPr lang="en-US" dirty="0"/>
          </a:p>
          <a:p>
            <a:r>
              <a:rPr lang="en-US" dirty="0"/>
              <a:t>Everyone in this stage must have a Paul and have their own Timothy who can also raise up other leaders. That’s how the process continues on in spiritual multiplication. </a:t>
            </a:r>
          </a:p>
        </p:txBody>
      </p:sp>
      <p:sp>
        <p:nvSpPr>
          <p:cNvPr id="4" name="Slide Number Placeholder 3"/>
          <p:cNvSpPr>
            <a:spLocks noGrp="1"/>
          </p:cNvSpPr>
          <p:nvPr>
            <p:ph type="sldNum" sz="quarter" idx="5"/>
          </p:nvPr>
        </p:nvSpPr>
        <p:spPr/>
        <p:txBody>
          <a:bodyPr/>
          <a:lstStyle/>
          <a:p>
            <a:fld id="{F4888151-5C7A-4128-9F2D-2D556145E1A9}" type="slidenum">
              <a:rPr lang="en-US" smtClean="0"/>
              <a:t>20</a:t>
            </a:fld>
            <a:endParaRPr lang="en-US"/>
          </a:p>
        </p:txBody>
      </p:sp>
    </p:spTree>
    <p:extLst>
      <p:ext uri="{BB962C8B-B14F-4D97-AF65-F5344CB8AC3E}">
        <p14:creationId xmlns:p14="http://schemas.microsoft.com/office/powerpoint/2010/main" val="2106608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sure people progress, there are “relational bridges” that move people along the path. </a:t>
            </a:r>
          </a:p>
          <a:p>
            <a:endParaRPr lang="en-US" dirty="0"/>
          </a:p>
          <a:p>
            <a:r>
              <a:rPr lang="en-US" dirty="0"/>
              <a:t>This is what the complete path looks like. Every threshold has a targeted ministry designed to meet the needs of those people. Every ministry contributes to the path. It reaches the people in that threshold and intentionally moves them to the next. No wasted energy or resources. </a:t>
            </a:r>
          </a:p>
        </p:txBody>
      </p:sp>
      <p:sp>
        <p:nvSpPr>
          <p:cNvPr id="4" name="Slide Number Placeholder 3"/>
          <p:cNvSpPr>
            <a:spLocks noGrp="1"/>
          </p:cNvSpPr>
          <p:nvPr>
            <p:ph type="sldNum" sz="quarter" idx="5"/>
          </p:nvPr>
        </p:nvSpPr>
        <p:spPr/>
        <p:txBody>
          <a:bodyPr/>
          <a:lstStyle/>
          <a:p>
            <a:fld id="{F4888151-5C7A-4128-9F2D-2D556145E1A9}" type="slidenum">
              <a:rPr lang="en-US" smtClean="0"/>
              <a:t>21</a:t>
            </a:fld>
            <a:endParaRPr lang="en-US"/>
          </a:p>
        </p:txBody>
      </p:sp>
    </p:spTree>
    <p:extLst>
      <p:ext uri="{BB962C8B-B14F-4D97-AF65-F5344CB8AC3E}">
        <p14:creationId xmlns:p14="http://schemas.microsoft.com/office/powerpoint/2010/main" val="2953673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choices, tailored to meet specific needs, each with a clearly defined next step.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how this is much easer to navigate compared to the multitude of choices we saw in the beginning?</a:t>
            </a:r>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22</a:t>
            </a:fld>
            <a:endParaRPr lang="en-US"/>
          </a:p>
        </p:txBody>
      </p:sp>
    </p:spTree>
    <p:extLst>
      <p:ext uri="{BB962C8B-B14F-4D97-AF65-F5344CB8AC3E}">
        <p14:creationId xmlns:p14="http://schemas.microsoft.com/office/powerpoint/2010/main" val="649489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start to tie everything we’ve talked about together. </a:t>
            </a:r>
          </a:p>
        </p:txBody>
      </p:sp>
      <p:sp>
        <p:nvSpPr>
          <p:cNvPr id="4" name="Slide Number Placeholder 3"/>
          <p:cNvSpPr>
            <a:spLocks noGrp="1"/>
          </p:cNvSpPr>
          <p:nvPr>
            <p:ph type="sldNum" sz="quarter" idx="5"/>
          </p:nvPr>
        </p:nvSpPr>
        <p:spPr/>
        <p:txBody>
          <a:bodyPr/>
          <a:lstStyle/>
          <a:p>
            <a:fld id="{F4888151-5C7A-4128-9F2D-2D556145E1A9}" type="slidenum">
              <a:rPr lang="en-US" smtClean="0"/>
              <a:t>23</a:t>
            </a:fld>
            <a:endParaRPr lang="en-US"/>
          </a:p>
        </p:txBody>
      </p:sp>
    </p:spTree>
    <p:extLst>
      <p:ext uri="{BB962C8B-B14F-4D97-AF65-F5344CB8AC3E}">
        <p14:creationId xmlns:p14="http://schemas.microsoft.com/office/powerpoint/2010/main" val="1785969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our mission? To make missionary disciples. </a:t>
            </a:r>
          </a:p>
          <a:p>
            <a:endParaRPr lang="en-US" dirty="0"/>
          </a:p>
          <a:p>
            <a:r>
              <a:rPr lang="en-US" dirty="0"/>
              <a:t>If we fail, we’ll continue the downward trend we saw this morning. We’ll enter the decline phase on the S-curve and have a harder and harder time pulling out of it. Now is the time to act! </a:t>
            </a:r>
          </a:p>
          <a:p>
            <a:endParaRPr lang="en-US" dirty="0"/>
          </a:p>
          <a:p>
            <a:r>
              <a:rPr lang="en-US" dirty="0"/>
              <a:t>Like Pope Francis said, we need to have all the parish energies contributing to the mission of evangelization. So, you need to design your clear path. </a:t>
            </a:r>
          </a:p>
        </p:txBody>
      </p:sp>
      <p:sp>
        <p:nvSpPr>
          <p:cNvPr id="4" name="Slide Number Placeholder 3"/>
          <p:cNvSpPr>
            <a:spLocks noGrp="1"/>
          </p:cNvSpPr>
          <p:nvPr>
            <p:ph type="sldNum" sz="quarter" idx="5"/>
          </p:nvPr>
        </p:nvSpPr>
        <p:spPr/>
        <p:txBody>
          <a:bodyPr/>
          <a:lstStyle/>
          <a:p>
            <a:fld id="{F4888151-5C7A-4128-9F2D-2D556145E1A9}" type="slidenum">
              <a:rPr lang="en-US" smtClean="0"/>
              <a:t>24</a:t>
            </a:fld>
            <a:endParaRPr lang="en-US"/>
          </a:p>
        </p:txBody>
      </p:sp>
    </p:spTree>
    <p:extLst>
      <p:ext uri="{BB962C8B-B14F-4D97-AF65-F5344CB8AC3E}">
        <p14:creationId xmlns:p14="http://schemas.microsoft.com/office/powerpoint/2010/main" val="1716412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you’re planning, you have to keep in mind the sequence or priority of your choices. The progression is Why, How, What. You always start with why. [Click for animation]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are your why. People having their lives transformed by the Gospel. It always starts with the people. [Click for animation]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are you going to do that? What is your process for achieving this? It’s the Clear Path. [Click for animation]</a:t>
            </a:r>
          </a:p>
          <a:p>
            <a:endParaRPr lang="en-US" dirty="0"/>
          </a:p>
          <a:p>
            <a:r>
              <a:rPr lang="en-US" dirty="0"/>
              <a:t>Last comes the What. Those are the programs you offer, the concrete initiatives that minister to people and move them along the path. </a:t>
            </a:r>
          </a:p>
          <a:p>
            <a:endParaRPr lang="en-US" dirty="0"/>
          </a:p>
          <a:p>
            <a:r>
              <a:rPr lang="en-US" dirty="0"/>
              <a:t>Why, How,</a:t>
            </a:r>
            <a:r>
              <a:rPr lang="en-US" baseline="0" dirty="0"/>
              <a:t> What. You have to plan in that order. What happens when this is inverted? You have the Ministry Fair Model. That’s where you </a:t>
            </a:r>
            <a:r>
              <a:rPr lang="en-US" b="0" baseline="0" dirty="0"/>
              <a:t>start with the programs, then we develop a process for filling the programs called a ministry fair, where people can join our programs</a:t>
            </a:r>
            <a:r>
              <a:rPr lang="en-US" baseline="0" dirty="0"/>
              <a:t>. How does that lead to transformed lives? You’re just hoping. Sometimes it does, but it’s not intentional. </a:t>
            </a:r>
          </a:p>
          <a:p>
            <a:endParaRPr lang="en-US" b="0" baseline="0" dirty="0"/>
          </a:p>
          <a:p>
            <a:r>
              <a:rPr lang="en-US" b="0" baseline="0" dirty="0"/>
              <a:t>Why, How, What. People over programs. That’s one of the mantras of discipleship ministry. You always start with why. </a:t>
            </a:r>
          </a:p>
          <a:p>
            <a:endParaRPr lang="en-US" b="0" baseline="0" dirty="0"/>
          </a:p>
          <a:p>
            <a:endParaRPr lang="en-US" b="1" dirty="0"/>
          </a:p>
        </p:txBody>
      </p:sp>
      <p:sp>
        <p:nvSpPr>
          <p:cNvPr id="4" name="Slide Number Placeholder 3"/>
          <p:cNvSpPr>
            <a:spLocks noGrp="1"/>
          </p:cNvSpPr>
          <p:nvPr>
            <p:ph type="sldNum" sz="quarter" idx="10"/>
          </p:nvPr>
        </p:nvSpPr>
        <p:spPr/>
        <p:txBody>
          <a:bodyPr/>
          <a:lstStyle/>
          <a:p>
            <a:pPr defTabSz="949478">
              <a:defRPr/>
            </a:pPr>
            <a:fld id="{F4888151-5C7A-4128-9F2D-2D556145E1A9}" type="slidenum">
              <a:rPr lang="en-US">
                <a:solidFill>
                  <a:prstClr val="black"/>
                </a:solidFill>
                <a:latin typeface="Calibri" panose="020F0502020204030204"/>
              </a:rPr>
              <a:pPr defTabSz="949478">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889074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there’s 5 steps to the whole clear path process. [Click to show each one. Read them as they appear. Then click one last time to highlight the first one]</a:t>
            </a:r>
          </a:p>
          <a:p>
            <a:endParaRPr lang="en-US" dirty="0"/>
          </a:p>
          <a:p>
            <a:r>
              <a:rPr lang="en-US" dirty="0"/>
              <a:t>Today is just the first one, Foundations &amp; Initial Assessment. We’ve just been through all the foundational principles of the Clear Path. Now, we’re going to do the initial assessment of your parish programs. I just want to re-iterate, this is just the beginning. There are a lot more pieces to making this effective than just getting your programs lined up. That’s the foundational piece, but it’s only one piece. </a:t>
            </a:r>
          </a:p>
          <a:p>
            <a:endParaRPr lang="en-US" dirty="0"/>
          </a:p>
          <a:p>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26</a:t>
            </a:fld>
            <a:endParaRPr lang="en-US"/>
          </a:p>
        </p:txBody>
      </p:sp>
    </p:spTree>
    <p:extLst>
      <p:ext uri="{BB962C8B-B14F-4D97-AF65-F5344CB8AC3E}">
        <p14:creationId xmlns:p14="http://schemas.microsoft.com/office/powerpoint/2010/main" val="4085502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can know which direction to go, you have to know where you are. That’s what we’re going to do now.  </a:t>
            </a:r>
          </a:p>
        </p:txBody>
      </p:sp>
      <p:sp>
        <p:nvSpPr>
          <p:cNvPr id="4" name="Slide Number Placeholder 3"/>
          <p:cNvSpPr>
            <a:spLocks noGrp="1"/>
          </p:cNvSpPr>
          <p:nvPr>
            <p:ph type="sldNum" sz="quarter" idx="5"/>
          </p:nvPr>
        </p:nvSpPr>
        <p:spPr/>
        <p:txBody>
          <a:bodyPr/>
          <a:lstStyle/>
          <a:p>
            <a:fld id="{F4888151-5C7A-4128-9F2D-2D556145E1A9}" type="slidenum">
              <a:rPr lang="en-US" smtClean="0"/>
              <a:t>27</a:t>
            </a:fld>
            <a:endParaRPr lang="en-US"/>
          </a:p>
        </p:txBody>
      </p:sp>
    </p:spTree>
    <p:extLst>
      <p:ext uri="{BB962C8B-B14F-4D97-AF65-F5344CB8AC3E}">
        <p14:creationId xmlns:p14="http://schemas.microsoft.com/office/powerpoint/2010/main" val="3639223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off this next section with a video. </a:t>
            </a:r>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28</a:t>
            </a:fld>
            <a:endParaRPr lang="en-US"/>
          </a:p>
        </p:txBody>
      </p:sp>
    </p:spTree>
    <p:extLst>
      <p:ext uri="{BB962C8B-B14F-4D97-AF65-F5344CB8AC3E}">
        <p14:creationId xmlns:p14="http://schemas.microsoft.com/office/powerpoint/2010/main" val="2819566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your going to evaluate all your parish programs and to see where they fit on the Clear Path. Your focus will be on fitting them into the 4 main areas</a:t>
            </a:r>
            <a:r>
              <a:rPr lang="en-US" baseline="0" dirty="0"/>
              <a:t> that reach people at different thresholds.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29</a:t>
            </a:fld>
            <a:endParaRPr lang="en-US"/>
          </a:p>
        </p:txBody>
      </p:sp>
    </p:spTree>
    <p:extLst>
      <p:ext uri="{BB962C8B-B14F-4D97-AF65-F5344CB8AC3E}">
        <p14:creationId xmlns:p14="http://schemas.microsoft.com/office/powerpoint/2010/main" val="304621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Jesus do it? </a:t>
            </a:r>
          </a:p>
          <a:p>
            <a:endParaRPr lang="en-US" dirty="0"/>
          </a:p>
          <a:p>
            <a:r>
              <a:rPr lang="en-US" dirty="0"/>
              <a:t>Well, certainly he spoke to and taught large groups of people…and you will too. You have to get the message out far and wide to attract interested people. However, were the crowds his target? Did he tell them everything? </a:t>
            </a:r>
          </a:p>
        </p:txBody>
      </p:sp>
      <p:sp>
        <p:nvSpPr>
          <p:cNvPr id="4" name="Slide Number Placeholder 3"/>
          <p:cNvSpPr>
            <a:spLocks noGrp="1"/>
          </p:cNvSpPr>
          <p:nvPr>
            <p:ph type="sldNum" sz="quarter" idx="5"/>
          </p:nvPr>
        </p:nvSpPr>
        <p:spPr/>
        <p:txBody>
          <a:bodyPr/>
          <a:lstStyle/>
          <a:p>
            <a:fld id="{F4888151-5C7A-4128-9F2D-2D556145E1A9}" type="slidenum">
              <a:rPr lang="en-US" smtClean="0"/>
              <a:t>3</a:t>
            </a:fld>
            <a:endParaRPr lang="en-US"/>
          </a:p>
        </p:txBody>
      </p:sp>
    </p:spTree>
    <p:extLst>
      <p:ext uri="{BB962C8B-B14F-4D97-AF65-F5344CB8AC3E}">
        <p14:creationId xmlns:p14="http://schemas.microsoft.com/office/powerpoint/2010/main" val="3478489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evaluating, first ask yourself, “</a:t>
            </a:r>
            <a:r>
              <a:rPr kumimoji="0" lang="en-US" sz="1200" b="0" i="0" u="none" strike="noStrike" kern="1200" cap="none" spc="0" normalizeH="0" baseline="0" noProof="0" dirty="0">
                <a:ln>
                  <a:noFill/>
                </a:ln>
                <a:solidFill>
                  <a:prstClr val="black"/>
                </a:solidFill>
                <a:effectLst/>
                <a:uLnTx/>
                <a:uFillTx/>
                <a:latin typeface="Aller"/>
                <a:ea typeface="+mn-ea"/>
                <a:cs typeface="+mn-cs"/>
              </a:rPr>
              <a:t>Who is this ministry </a:t>
            </a:r>
            <a:r>
              <a:rPr kumimoji="0" lang="en-US" sz="1200" b="0" i="1" u="sng" strike="noStrike" kern="1200" cap="none" spc="0" normalizeH="0" baseline="0" noProof="0" dirty="0">
                <a:ln>
                  <a:noFill/>
                </a:ln>
                <a:solidFill>
                  <a:prstClr val="black"/>
                </a:solidFill>
                <a:effectLst/>
                <a:uLnTx/>
                <a:uFillTx/>
                <a:latin typeface="Aller"/>
                <a:ea typeface="+mn-ea"/>
                <a:cs typeface="+mn-cs"/>
              </a:rPr>
              <a:t>designed</a:t>
            </a:r>
            <a:r>
              <a:rPr kumimoji="0" lang="en-US" sz="1200" b="0" i="1" u="none" strike="noStrike" kern="1200" cap="none" spc="0" normalizeH="0" baseline="0" noProof="0" dirty="0">
                <a:ln>
                  <a:noFill/>
                </a:ln>
                <a:solidFill>
                  <a:prstClr val="black"/>
                </a:solidFill>
                <a:effectLst/>
                <a:uLnTx/>
                <a:uFillTx/>
                <a:latin typeface="Aller"/>
                <a:ea typeface="+mn-ea"/>
                <a:cs typeface="+mn-cs"/>
              </a:rPr>
              <a:t> </a:t>
            </a:r>
            <a:r>
              <a:rPr kumimoji="0" lang="en-US" sz="1200" b="0" u="none" strike="noStrike" kern="1200" cap="none" spc="0" normalizeH="0" baseline="0" noProof="0" dirty="0">
                <a:ln>
                  <a:noFill/>
                </a:ln>
                <a:solidFill>
                  <a:prstClr val="black"/>
                </a:solidFill>
                <a:effectLst/>
                <a:uLnTx/>
                <a:uFillTx/>
                <a:latin typeface="Aller"/>
                <a:ea typeface="+mn-ea"/>
                <a:cs typeface="+mn-cs"/>
              </a:rPr>
              <a:t>to</a:t>
            </a:r>
            <a:r>
              <a:rPr kumimoji="0" lang="en-US" sz="1200" b="0" u="none" strike="noStrike" kern="1200" cap="none" spc="0" normalizeH="0" noProof="0" dirty="0">
                <a:ln>
                  <a:noFill/>
                </a:ln>
                <a:solidFill>
                  <a:prstClr val="black"/>
                </a:solidFill>
                <a:effectLst/>
                <a:uLnTx/>
                <a:uFillTx/>
                <a:latin typeface="Aller"/>
                <a:ea typeface="+mn-ea"/>
                <a:cs typeface="+mn-cs"/>
              </a:rPr>
              <a:t> serve (i.e., which thresholds does it minister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noProof="0" dirty="0">
              <a:ln>
                <a:noFill/>
              </a:ln>
              <a:solidFill>
                <a:prstClr val="black"/>
              </a:solidFill>
              <a:effectLst/>
              <a:uLnTx/>
              <a:uFillTx/>
              <a:latin typeface="All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noProof="0" dirty="0">
                <a:ln>
                  <a:noFill/>
                </a:ln>
                <a:solidFill>
                  <a:prstClr val="black"/>
                </a:solidFill>
                <a:effectLst/>
                <a:uLnTx/>
                <a:uFillTx/>
                <a:latin typeface="Aller"/>
                <a:ea typeface="+mn-ea"/>
                <a:cs typeface="+mn-cs"/>
              </a:rPr>
              <a:t>Remember, start with why – the people come first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noProof="0" dirty="0">
              <a:ln>
                <a:noFill/>
              </a:ln>
              <a:solidFill>
                <a:prstClr val="black"/>
              </a:solidFill>
              <a:effectLst/>
              <a:uLnTx/>
              <a:uFillTx/>
              <a:latin typeface="All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noProof="0" dirty="0">
                <a:ln>
                  <a:noFill/>
                </a:ln>
                <a:solidFill>
                  <a:prstClr val="black"/>
                </a:solidFill>
                <a:effectLst/>
                <a:uLnTx/>
                <a:uFillTx/>
                <a:latin typeface="Aller"/>
                <a:ea typeface="+mn-ea"/>
                <a:cs typeface="+mn-cs"/>
              </a:rPr>
              <a:t>Next, the “how.” Consider </a:t>
            </a:r>
            <a:r>
              <a:rPr kumimoji="0" lang="en-US" sz="1200" b="0" i="0" u="none" strike="noStrike" kern="1200" cap="none" spc="0" normalizeH="0" baseline="0" noProof="0" dirty="0">
                <a:ln>
                  <a:noFill/>
                </a:ln>
                <a:solidFill>
                  <a:prstClr val="black"/>
                </a:solidFill>
                <a:effectLst/>
                <a:uLnTx/>
                <a:uFillTx/>
                <a:latin typeface="Aller"/>
              </a:rPr>
              <a:t>how the ministry </a:t>
            </a:r>
            <a:r>
              <a:rPr kumimoji="0" lang="en-US" sz="1200" b="0" i="1" u="sng" strike="noStrike" kern="1200" cap="none" spc="0" normalizeH="0" baseline="0" noProof="0" dirty="0">
                <a:ln>
                  <a:noFill/>
                </a:ln>
                <a:solidFill>
                  <a:prstClr val="black"/>
                </a:solidFill>
                <a:effectLst/>
                <a:uLnTx/>
                <a:uFillTx/>
                <a:latin typeface="Aller"/>
              </a:rPr>
              <a:t>intentionally</a:t>
            </a:r>
            <a:r>
              <a:rPr lang="en-US" sz="1200" dirty="0">
                <a:solidFill>
                  <a:prstClr val="black"/>
                </a:solidFill>
                <a:latin typeface="Aller"/>
              </a:rPr>
              <a:t> fosters spiritual growth. Example: Does it build relationships of trust? Does it preach the gospel and invite decision for Christ? </a:t>
            </a:r>
            <a:endParaRPr kumimoji="0" lang="en-US" sz="1200" b="0" u="none" strike="noStrike" kern="1200" cap="none" spc="0" normalizeH="0" noProof="0" dirty="0">
              <a:ln>
                <a:noFill/>
              </a:ln>
              <a:solidFill>
                <a:prstClr val="black"/>
              </a:solidFill>
              <a:effectLst/>
              <a:uLnTx/>
              <a:uFillTx/>
              <a:latin typeface="All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noProof="0" dirty="0">
              <a:ln>
                <a:noFill/>
              </a:ln>
              <a:solidFill>
                <a:prstClr val="black"/>
              </a:solidFill>
              <a:effectLst/>
              <a:uLnTx/>
              <a:uFillTx/>
              <a:latin typeface="Aller"/>
              <a:ea typeface="+mn-ea"/>
              <a:cs typeface="+mn-cs"/>
            </a:endParaRPr>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30</a:t>
            </a:fld>
            <a:endParaRPr lang="en-US"/>
          </a:p>
        </p:txBody>
      </p:sp>
    </p:spTree>
    <p:extLst>
      <p:ext uri="{BB962C8B-B14F-4D97-AF65-F5344CB8AC3E}">
        <p14:creationId xmlns:p14="http://schemas.microsoft.com/office/powerpoint/2010/main" val="1535828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ministry to fit into one of these stages, it has to answer the question, “We exist to…” </a:t>
            </a:r>
          </a:p>
          <a:p>
            <a:endParaRPr lang="en-US" dirty="0"/>
          </a:p>
          <a:p>
            <a:r>
              <a:rPr lang="en-US" dirty="0"/>
              <a:t>This is what it does as it exists right now. This is not what it could do or what it has the potential to do if we tweaked it. Who is it designed to serve and what is it designed to do right now. </a:t>
            </a:r>
          </a:p>
          <a:p>
            <a:endParaRPr lang="en-US" dirty="0"/>
          </a:p>
          <a:p>
            <a:r>
              <a:rPr lang="en-US" dirty="0"/>
              <a:t>Remember, to be an effective Conversion Greenhouse, it has to possess all the characteristics on the handout we gave you earlier. Be very exacting on this one. It’s important to get these right. </a:t>
            </a:r>
          </a:p>
          <a:p>
            <a:endParaRPr lang="en-US" dirty="0"/>
          </a:p>
          <a:p>
            <a:r>
              <a:rPr lang="en-US" dirty="0"/>
              <a:t>If it doesn’t actually do these things, it doesn’t belong in these stages. Don’t worry, it’s perfectly fine to have a lot of things that don’t fit here. </a:t>
            </a:r>
          </a:p>
          <a:p>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31</a:t>
            </a:fld>
            <a:endParaRPr lang="en-US"/>
          </a:p>
        </p:txBody>
      </p:sp>
    </p:spTree>
    <p:extLst>
      <p:ext uri="{BB962C8B-B14F-4D97-AF65-F5344CB8AC3E}">
        <p14:creationId xmlns:p14="http://schemas.microsoft.com/office/powerpoint/2010/main" val="2843186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have ministries that don’t fit (and you will), evaluate if they fit into any of these categories. </a:t>
            </a:r>
          </a:p>
          <a:p>
            <a:endParaRPr lang="en-US" dirty="0"/>
          </a:p>
          <a:p>
            <a:r>
              <a:rPr lang="en-US" dirty="0"/>
              <a:t>Many things of the things parishes do have only a supporting role in evangelization. They’re still important, but they don’t fit on the path. </a:t>
            </a:r>
          </a:p>
          <a:p>
            <a:endParaRPr lang="en-US" dirty="0"/>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32</a:t>
            </a:fld>
            <a:endParaRPr lang="en-US"/>
          </a:p>
        </p:txBody>
      </p:sp>
    </p:spTree>
    <p:extLst>
      <p:ext uri="{BB962C8B-B14F-4D97-AF65-F5344CB8AC3E}">
        <p14:creationId xmlns:p14="http://schemas.microsoft.com/office/powerpoint/2010/main" val="2401391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everyone parish ministries individual assessment handout. </a:t>
            </a:r>
          </a:p>
          <a:p>
            <a:endParaRPr lang="en-US" dirty="0"/>
          </a:p>
          <a:p>
            <a:r>
              <a:rPr lang="en-US" dirty="0"/>
              <a:t>Say: We’re going to give you 10 minutes to evaluate this list of ministries individually, then as a team. Go through the list applying the evaluation questions and check which category it falls under. If it doesn’t fit, don’t force it. The goal is to get an honest assessment of where your parish is starting from, not to fill in all the spots…not yet anyway. </a:t>
            </a:r>
          </a:p>
          <a:p>
            <a:endParaRPr lang="en-US" dirty="0"/>
          </a:p>
          <a:p>
            <a:r>
              <a:rPr lang="en-US" dirty="0"/>
              <a:t>You don’t need to spend too much time on this. You’ll evaluate these again as a team in a few minutes. </a:t>
            </a:r>
          </a:p>
        </p:txBody>
      </p:sp>
      <p:sp>
        <p:nvSpPr>
          <p:cNvPr id="4" name="Slide Number Placeholder 3"/>
          <p:cNvSpPr>
            <a:spLocks noGrp="1"/>
          </p:cNvSpPr>
          <p:nvPr>
            <p:ph type="sldNum" sz="quarter" idx="5"/>
          </p:nvPr>
        </p:nvSpPr>
        <p:spPr/>
        <p:txBody>
          <a:bodyPr/>
          <a:lstStyle/>
          <a:p>
            <a:fld id="{F4888151-5C7A-4128-9F2D-2D556145E1A9}" type="slidenum">
              <a:rPr lang="en-US" smtClean="0"/>
              <a:t>33</a:t>
            </a:fld>
            <a:endParaRPr lang="en-US"/>
          </a:p>
        </p:txBody>
      </p:sp>
    </p:spTree>
    <p:extLst>
      <p:ext uri="{BB962C8B-B14F-4D97-AF65-F5344CB8AC3E}">
        <p14:creationId xmlns:p14="http://schemas.microsoft.com/office/powerpoint/2010/main" val="2502725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there gaps?</a:t>
            </a:r>
          </a:p>
          <a:p>
            <a:r>
              <a:rPr lang="en-US" dirty="0"/>
              <a:t>Where are there duplicated efforts?</a:t>
            </a:r>
          </a:p>
          <a:p>
            <a:r>
              <a:rPr lang="en-US" dirty="0"/>
              <a:t>Where are people failing to transition and grow because the steps are</a:t>
            </a:r>
            <a:r>
              <a:rPr lang="en-US" baseline="0" dirty="0"/>
              <a:t> too big?</a:t>
            </a:r>
          </a:p>
        </p:txBody>
      </p:sp>
      <p:sp>
        <p:nvSpPr>
          <p:cNvPr id="4" name="Slide Number Placeholder 3"/>
          <p:cNvSpPr>
            <a:spLocks noGrp="1"/>
          </p:cNvSpPr>
          <p:nvPr>
            <p:ph type="sldNum" sz="quarter" idx="10"/>
          </p:nvPr>
        </p:nvSpPr>
        <p:spPr/>
        <p:txBody>
          <a:bodyPr/>
          <a:lstStyle/>
          <a:p>
            <a:pPr defTabSz="949478">
              <a:defRPr/>
            </a:pPr>
            <a:fld id="{F4888151-5C7A-4128-9F2D-2D556145E1A9}" type="slidenum">
              <a:rPr lang="en-US">
                <a:solidFill>
                  <a:prstClr val="black"/>
                </a:solidFill>
                <a:latin typeface="Calibri" panose="020F0502020204030204"/>
              </a:rPr>
              <a:pPr defTabSz="949478">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758559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build the whole path all at once</a:t>
            </a:r>
          </a:p>
          <a:p>
            <a:endParaRPr lang="en-US" dirty="0"/>
          </a:p>
          <a:p>
            <a:r>
              <a:rPr lang="en-US" dirty="0"/>
              <a:t>The process should be very</a:t>
            </a:r>
            <a:r>
              <a:rPr lang="en-US" baseline="0" dirty="0"/>
              <a:t> simple and easy to understand (for both insiders and outsiders – we will work on this in the communication stage)</a:t>
            </a:r>
          </a:p>
          <a:p>
            <a:endParaRPr lang="en-US" baseline="0" dirty="0"/>
          </a:p>
          <a:p>
            <a:r>
              <a:rPr lang="en-US" baseline="0" dirty="0"/>
              <a:t>Some good ministries may be getting in the way of other ministries becoming excellent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35</a:t>
            </a:fld>
            <a:endParaRPr lang="en-US"/>
          </a:p>
        </p:txBody>
      </p:sp>
    </p:spTree>
    <p:extLst>
      <p:ext uri="{BB962C8B-B14F-4D97-AF65-F5344CB8AC3E}">
        <p14:creationId xmlns:p14="http://schemas.microsoft.com/office/powerpoint/2010/main" val="3747345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3 minutes to capture their ONE big take-away.</a:t>
            </a:r>
            <a:endParaRPr lang="en-US" baseline="0" dirty="0"/>
          </a:p>
          <a:p>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36</a:t>
            </a:fld>
            <a:endParaRPr lang="en-US"/>
          </a:p>
        </p:txBody>
      </p:sp>
    </p:spTree>
    <p:extLst>
      <p:ext uri="{BB962C8B-B14F-4D97-AF65-F5344CB8AC3E}">
        <p14:creationId xmlns:p14="http://schemas.microsoft.com/office/powerpoint/2010/main" val="3153616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37</a:t>
            </a:fld>
            <a:endParaRPr lang="en-US"/>
          </a:p>
        </p:txBody>
      </p:sp>
    </p:spTree>
    <p:extLst>
      <p:ext uri="{BB962C8B-B14F-4D97-AF65-F5344CB8AC3E}">
        <p14:creationId xmlns:p14="http://schemas.microsoft.com/office/powerpoint/2010/main" val="2851573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38</a:t>
            </a:fld>
            <a:endParaRPr lang="en-US"/>
          </a:p>
        </p:txBody>
      </p:sp>
    </p:spTree>
    <p:extLst>
      <p:ext uri="{BB962C8B-B14F-4D97-AF65-F5344CB8AC3E}">
        <p14:creationId xmlns:p14="http://schemas.microsoft.com/office/powerpoint/2010/main" val="1238940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Spend a significant time in prayer and reading Scripture. Read about discipleship. Allow God to reveal what a disciple at your parish should look like. As a Leadership Team, have open discussions about what kind of disciples God is calling you to make. </a:t>
            </a:r>
          </a:p>
          <a:p>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39</a:t>
            </a:fld>
            <a:endParaRPr lang="en-US"/>
          </a:p>
        </p:txBody>
      </p:sp>
    </p:spTree>
    <p:extLst>
      <p:ext uri="{BB962C8B-B14F-4D97-AF65-F5344CB8AC3E}">
        <p14:creationId xmlns:p14="http://schemas.microsoft.com/office/powerpoint/2010/main" val="878720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he didn’t. He invested heavily in a small group of people. He poured everything he had into them. He taught them when the crowds went away. He answered their questions. He lived with them. They observed all his habits and his way of life. And, they learned to be like him. </a:t>
            </a:r>
          </a:p>
          <a:p>
            <a:endParaRPr lang="en-US" dirty="0"/>
          </a:p>
          <a:p>
            <a:r>
              <a:rPr lang="en-US" dirty="0"/>
              <a:t>There were the most trusted inner circle of three: Peter, James, and John. They knew more of him than anyone. </a:t>
            </a:r>
          </a:p>
        </p:txBody>
      </p:sp>
      <p:sp>
        <p:nvSpPr>
          <p:cNvPr id="4" name="Slide Number Placeholder 3"/>
          <p:cNvSpPr>
            <a:spLocks noGrp="1"/>
          </p:cNvSpPr>
          <p:nvPr>
            <p:ph type="sldNum" sz="quarter" idx="5"/>
          </p:nvPr>
        </p:nvSpPr>
        <p:spPr/>
        <p:txBody>
          <a:bodyPr/>
          <a:lstStyle/>
          <a:p>
            <a:fld id="{F4888151-5C7A-4128-9F2D-2D556145E1A9}" type="slidenum">
              <a:rPr lang="en-US" smtClean="0"/>
              <a:t>4</a:t>
            </a:fld>
            <a:endParaRPr lang="en-US"/>
          </a:p>
        </p:txBody>
      </p:sp>
    </p:spTree>
    <p:extLst>
      <p:ext uri="{BB962C8B-B14F-4D97-AF65-F5344CB8AC3E}">
        <p14:creationId xmlns:p14="http://schemas.microsoft.com/office/powerpoint/2010/main" val="223924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40</a:t>
            </a:fld>
            <a:endParaRPr lang="en-US"/>
          </a:p>
        </p:txBody>
      </p:sp>
    </p:spTree>
    <p:extLst>
      <p:ext uri="{BB962C8B-B14F-4D97-AF65-F5344CB8AC3E}">
        <p14:creationId xmlns:p14="http://schemas.microsoft.com/office/powerpoint/2010/main" val="2873413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were the other nine that made up the Twelve. They also lived and worked with Jesus. They were apprentices. They learned by doing, were observed by Jesus, and then further taught…their skills refined. </a:t>
            </a:r>
          </a:p>
          <a:p>
            <a:endParaRPr lang="en-US" dirty="0"/>
          </a:p>
          <a:p>
            <a:pPr defTabSz="931774">
              <a:defRPr/>
            </a:pPr>
            <a:r>
              <a:rPr lang="en-US" dirty="0"/>
              <a:t>Jesus’ whole earthly ministry was really the Twelve. They were the plan. He didn’t have any backup. No second string apostles waiting in case these failed. He put his trust and hope in them, so they had to be ready. They would have to run things alone once he was gone. Of course, they had the Holy Spirit…and so will you! </a:t>
            </a:r>
          </a:p>
          <a:p>
            <a:r>
              <a:rPr lang="en-US" dirty="0"/>
              <a:t> </a:t>
            </a:r>
          </a:p>
        </p:txBody>
      </p:sp>
      <p:sp>
        <p:nvSpPr>
          <p:cNvPr id="4" name="Slide Number Placeholder 3"/>
          <p:cNvSpPr>
            <a:spLocks noGrp="1"/>
          </p:cNvSpPr>
          <p:nvPr>
            <p:ph type="sldNum" sz="quarter" idx="5"/>
          </p:nvPr>
        </p:nvSpPr>
        <p:spPr/>
        <p:txBody>
          <a:bodyPr/>
          <a:lstStyle/>
          <a:p>
            <a:fld id="{F4888151-5C7A-4128-9F2D-2D556145E1A9}" type="slidenum">
              <a:rPr lang="en-US" smtClean="0"/>
              <a:t>5</a:t>
            </a:fld>
            <a:endParaRPr lang="en-US"/>
          </a:p>
        </p:txBody>
      </p:sp>
    </p:spTree>
    <p:extLst>
      <p:ext uri="{BB962C8B-B14F-4D97-AF65-F5344CB8AC3E}">
        <p14:creationId xmlns:p14="http://schemas.microsoft.com/office/powerpoint/2010/main" val="3222504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there were the 72. Also disciples and mission partners, but not in the same way as the Twelve. They knew Jesus and had instruction from him, but probably had more contact with the Twelve. They had to. Jesus couldn’t spend that much individual time with 72 people. </a:t>
            </a:r>
          </a:p>
          <a:p>
            <a:endParaRPr lang="en-US" dirty="0"/>
          </a:p>
          <a:p>
            <a:r>
              <a:rPr lang="en-US" dirty="0"/>
              <a:t>This is called spiritual multiplication. Inventing deeply in a small group of people to the point of replicating yourself, and your ministerial abilities, in them. Then setting them off to go and do the same. Spiritual multiplication is the way Jesus did it. He trained the apostles and they did it too. And, from those 12, the whole world was converted. </a:t>
            </a:r>
          </a:p>
          <a:p>
            <a:endParaRPr lang="en-US" dirty="0"/>
          </a:p>
          <a:p>
            <a:r>
              <a:rPr lang="en-US" dirty="0"/>
              <a:t>Three people doesn’t seem like enough! How can it work? You have so many people to reach. How can you ignore them and only concentrate on three? Let’s take a look at the power of spiritual multiplication.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6</a:t>
            </a:fld>
            <a:endParaRPr lang="en-US"/>
          </a:p>
        </p:txBody>
      </p:sp>
    </p:spTree>
    <p:extLst>
      <p:ext uri="{BB962C8B-B14F-4D97-AF65-F5344CB8AC3E}">
        <p14:creationId xmlns:p14="http://schemas.microsoft.com/office/powerpoint/2010/main" val="487403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Super-Evangelist barely outpaces our average population growth.</a:t>
            </a:r>
          </a:p>
          <a:p>
            <a:r>
              <a:rPr lang="en-US" baseline="0" dirty="0"/>
              <a:t>It would take the super evangelist approximately 275 years to evangelize the entire diocese.</a:t>
            </a:r>
          </a:p>
          <a:p>
            <a:r>
              <a:rPr lang="en-US" baseline="0" dirty="0"/>
              <a:t>But, the spiritual multiplier, even factoring for population growth, would still be able to evangelize the entire diocese by the 14</a:t>
            </a:r>
            <a:r>
              <a:rPr lang="en-US" baseline="30000" dirty="0"/>
              <a:t>th</a:t>
            </a:r>
            <a:r>
              <a:rPr lang="en-US" baseline="0" dirty="0"/>
              <a:t> year.</a:t>
            </a:r>
          </a:p>
          <a:p>
            <a:endParaRPr lang="en-US" baseline="0" dirty="0"/>
          </a:p>
          <a:p>
            <a:r>
              <a:rPr lang="en-US" dirty="0"/>
              <a:t>Here’s a chart comparing the evangelistic impact of a large group approach to spiritual multiplication. It’s a bit exaggerated, but it makes the point. </a:t>
            </a:r>
          </a:p>
          <a:p>
            <a:endParaRPr lang="en-US" dirty="0"/>
          </a:p>
          <a:p>
            <a:r>
              <a:rPr lang="en-US" dirty="0"/>
              <a:t>The Super-Evangelist preaches to large groups and converts 10,000 people a year. Think of a Billy Graham. But the formation he gives is shallow. He can only give a small amount of time to so many people. Consequently, every year there’s 10,000 more Christians, but they never convert any others. </a:t>
            </a:r>
          </a:p>
          <a:p>
            <a:endParaRPr lang="en-US" dirty="0"/>
          </a:p>
          <a:p>
            <a:r>
              <a:rPr lang="en-US" dirty="0"/>
              <a:t>The Spiritual Multiplier only converts 3 in his first year of work. However, he invests in them deeply and teaches them to do the same with others. Now those three go on to convert three of their own so at the end of year 3 there’s 13. Not promising numbers compared to the 30,000 of the Super-Evangelist. But look how things begin to change in year 11. That’s because the numbers of the Spiritual Multiplier compound. The growth is exponential. </a:t>
            </a:r>
          </a:p>
          <a:p>
            <a:endParaRPr lang="en-US" dirty="0"/>
          </a:p>
          <a:p>
            <a:r>
              <a:rPr lang="en-US" dirty="0"/>
              <a:t>Besides, how many Super-Evangelists are there really? In the Church today perhaps Bishop Robert Barron could claim numbers like that, but few others. However, everyone is capable of finding three people to influence in their lifetime. </a:t>
            </a:r>
          </a:p>
          <a:p>
            <a:endParaRPr lang="en-US" dirty="0"/>
          </a:p>
          <a:p>
            <a:r>
              <a:rPr lang="en-US" dirty="0"/>
              <a:t>The </a:t>
            </a:r>
            <a:r>
              <a:rPr lang="en-US" baseline="0" dirty="0"/>
              <a:t>Super-Evangelist barely outpaces our average population growth. It would take the him approximately 275 years to evangelize the entire Archdiocese. But, the spiritual multiplier, even factoring for population growth, would still be able to evangelize the entire Archdiocese by the 14</a:t>
            </a:r>
            <a:r>
              <a:rPr lang="en-US" baseline="30000" dirty="0"/>
              <a:t>th</a:t>
            </a:r>
            <a:r>
              <a:rPr lang="en-US" baseline="0" dirty="0"/>
              <a:t> year. And, that’s only from one year’s investment. He could make more spiritual multipliers in subsequent years. But if he couldn’t continue, his work would go on in the ministries of others. His spiritual grandchildren are going strong long after stops. </a:t>
            </a: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F4888151-5C7A-4128-9F2D-2D556145E1A9}"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846411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is communicated by St. Paul in 2 Timothy 2:2. Paul exhorts Timothy to entrust what he has heard to faithful people who can in turn do the same with others. Paul trained Timothy to replicate his ministry. From the New Testament, it seems like there were only a few. Timothy, Titus, Epaphras, Aquilla and Pricilla…maybe a few others. By investing everything, by pouring himself out into those few, Paul is counting reaching the Masses he will never know or even see. </a:t>
            </a:r>
          </a:p>
          <a:p>
            <a:endParaRPr lang="en-US" dirty="0"/>
          </a:p>
          <a:p>
            <a:r>
              <a:rPr lang="en-US" dirty="0"/>
              <a:t>With this strategy, you’re always thinking of the next generation. Yes, those in front of you, but also who will be in front of them. Those unknown, future generations you will never see, they are your responsibility too. </a:t>
            </a:r>
          </a:p>
        </p:txBody>
      </p:sp>
      <p:sp>
        <p:nvSpPr>
          <p:cNvPr id="4" name="Slide Number Placeholder 3"/>
          <p:cNvSpPr>
            <a:spLocks noGrp="1"/>
          </p:cNvSpPr>
          <p:nvPr>
            <p:ph type="sldNum" sz="quarter" idx="5"/>
          </p:nvPr>
        </p:nvSpPr>
        <p:spPr/>
        <p:txBody>
          <a:bodyPr/>
          <a:lstStyle/>
          <a:p>
            <a:fld id="{F4888151-5C7A-4128-9F2D-2D556145E1A9}" type="slidenum">
              <a:rPr lang="en-US" smtClean="0"/>
              <a:t>8</a:t>
            </a:fld>
            <a:endParaRPr lang="en-US"/>
          </a:p>
        </p:txBody>
      </p:sp>
    </p:spTree>
    <p:extLst>
      <p:ext uri="{BB962C8B-B14F-4D97-AF65-F5344CB8AC3E}">
        <p14:creationId xmlns:p14="http://schemas.microsoft.com/office/powerpoint/2010/main" val="2361842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9</a:t>
            </a:fld>
            <a:endParaRPr lang="en-US"/>
          </a:p>
        </p:txBody>
      </p:sp>
    </p:spTree>
    <p:extLst>
      <p:ext uri="{BB962C8B-B14F-4D97-AF65-F5344CB8AC3E}">
        <p14:creationId xmlns:p14="http://schemas.microsoft.com/office/powerpoint/2010/main" val="3662609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716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09843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278136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268976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ED0E7E-5B6C-4F9A-8228-3B51478C52DD}"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784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ED0E7E-5B6C-4F9A-8228-3B51478C52DD}" type="datetimeFigureOut">
              <a:rPr lang="en-US" smtClean="0"/>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02045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ED0E7E-5B6C-4F9A-8228-3B51478C52DD}" type="datetimeFigureOut">
              <a:rPr lang="en-US" smtClean="0"/>
              <a:t>5/28/2019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6611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ED0E7E-5B6C-4F9A-8228-3B51478C52DD}" type="datetimeFigureOut">
              <a:rPr lang="en-US" smtClean="0"/>
              <a:t>5/28/2019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8447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CED0E7E-5B6C-4F9A-8228-3B51478C52DD}" type="datetimeFigureOut">
              <a:rPr lang="en-US" smtClean="0"/>
              <a:t>5/28/2019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142246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CED0E7E-5B6C-4F9A-8228-3B51478C52DD}" type="datetimeFigureOut">
              <a:rPr lang="en-US" smtClean="0"/>
              <a:t>5/28/2019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457A9D9-3142-46C4-8012-C94998BEF42A}" type="slidenum">
              <a:rPr lang="en-US" smtClean="0"/>
              <a:t>‹#›</a:t>
            </a:fld>
            <a:endParaRPr lang="en-US"/>
          </a:p>
        </p:txBody>
      </p:sp>
    </p:spTree>
    <p:extLst>
      <p:ext uri="{BB962C8B-B14F-4D97-AF65-F5344CB8AC3E}">
        <p14:creationId xmlns:p14="http://schemas.microsoft.com/office/powerpoint/2010/main" val="2788871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ED0E7E-5B6C-4F9A-8228-3B51478C52DD}" type="datetimeFigureOut">
              <a:rPr lang="en-US" smtClean="0"/>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03173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CED0E7E-5B6C-4F9A-8228-3B51478C52DD}" type="datetimeFigureOut">
              <a:rPr lang="en-US" smtClean="0"/>
              <a:t>5/28/2019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457A9D9-3142-46C4-8012-C94998BEF42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36054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Base Camp, Part 3</a:t>
            </a:r>
          </a:p>
        </p:txBody>
      </p:sp>
      <p:sp>
        <p:nvSpPr>
          <p:cNvPr id="3" name="Text Placeholder 2"/>
          <p:cNvSpPr>
            <a:spLocks noGrp="1"/>
          </p:cNvSpPr>
          <p:nvPr>
            <p:ph type="body" idx="1"/>
          </p:nvPr>
        </p:nvSpPr>
        <p:spPr>
          <a:xfrm>
            <a:off x="1097280" y="4481875"/>
            <a:ext cx="10058400" cy="1297601"/>
          </a:xfrm>
        </p:spPr>
        <p:txBody>
          <a:bodyPr>
            <a:normAutofit/>
          </a:bodyPr>
          <a:lstStyle/>
          <a:p>
            <a:pPr lvl="0">
              <a:lnSpc>
                <a:spcPct val="110000"/>
              </a:lnSpc>
              <a:buClr>
                <a:srgbClr val="D87900"/>
              </a:buClr>
            </a:pPr>
            <a:r>
              <a:rPr lang="en-US" sz="4800" dirty="0">
                <a:solidFill>
                  <a:srgbClr val="156570"/>
                </a:solidFill>
              </a:rPr>
              <a:t>The method of Jesus</a:t>
            </a:r>
          </a:p>
        </p:txBody>
      </p:sp>
    </p:spTree>
    <p:extLst>
      <p:ext uri="{BB962C8B-B14F-4D97-AF65-F5344CB8AC3E}">
        <p14:creationId xmlns:p14="http://schemas.microsoft.com/office/powerpoint/2010/main" val="1673013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A “Clear Path</a:t>
            </a:r>
            <a:br>
              <a:rPr lang="en-US" dirty="0">
                <a:latin typeface="Raleway"/>
                <a:cs typeface="Times New Roman" panose="02020603050405020304" pitchFamily="18" charset="0"/>
              </a:rPr>
            </a:br>
            <a:r>
              <a:rPr lang="en-US" dirty="0">
                <a:latin typeface="Raleway"/>
                <a:cs typeface="Times New Roman" panose="02020603050405020304" pitchFamily="18" charset="0"/>
              </a:rPr>
              <a:t>for Discipleship”</a:t>
            </a:r>
          </a:p>
        </p:txBody>
      </p:sp>
      <p:sp>
        <p:nvSpPr>
          <p:cNvPr id="3" name="Text Placeholder 2"/>
          <p:cNvSpPr>
            <a:spLocks noGrp="1"/>
          </p:cNvSpPr>
          <p:nvPr>
            <p:ph type="body" idx="1"/>
          </p:nvPr>
        </p:nvSpPr>
        <p:spPr>
          <a:xfrm>
            <a:off x="1097280" y="4481876"/>
            <a:ext cx="10058400" cy="1617172"/>
          </a:xfrm>
        </p:spPr>
        <p:txBody>
          <a:bodyPr>
            <a:normAutofit/>
          </a:bodyPr>
          <a:lstStyle/>
          <a:p>
            <a:pPr lvl="0">
              <a:buClr>
                <a:srgbClr val="D87900"/>
              </a:buClr>
            </a:pPr>
            <a:r>
              <a:rPr lang="en-US" sz="4000" dirty="0">
                <a:solidFill>
                  <a:srgbClr val="156570"/>
                </a:solidFill>
              </a:rPr>
              <a:t>Facilitating Movement and Growth</a:t>
            </a:r>
          </a:p>
        </p:txBody>
      </p:sp>
    </p:spTree>
    <p:extLst>
      <p:ext uri="{BB962C8B-B14F-4D97-AF65-F5344CB8AC3E}">
        <p14:creationId xmlns:p14="http://schemas.microsoft.com/office/powerpoint/2010/main" val="2317890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4" name="Group"/>
          <p:cNvGrpSpPr/>
          <p:nvPr/>
        </p:nvGrpSpPr>
        <p:grpSpPr>
          <a:xfrm>
            <a:off x="376832" y="888255"/>
            <a:ext cx="4916935" cy="5206303"/>
            <a:chOff x="0" y="0"/>
            <a:chExt cx="4916933" cy="5206301"/>
          </a:xfrm>
        </p:grpSpPr>
        <p:sp>
          <p:nvSpPr>
            <p:cNvPr id="492" name="Rectangle"/>
            <p:cNvSpPr/>
            <p:nvPr/>
          </p:nvSpPr>
          <p:spPr>
            <a:xfrm>
              <a:off x="8532" y="1260999"/>
              <a:ext cx="4899870" cy="3945303"/>
            </a:xfrm>
            <a:prstGeom prst="rect">
              <a:avLst/>
            </a:prstGeom>
            <a:solidFill>
              <a:srgbClr val="FFFFFF"/>
            </a:solidFill>
            <a:ln w="12700" cap="flat">
              <a:solidFill>
                <a:srgbClr val="2F5A73"/>
              </a:solidFill>
              <a:prstDash val="solid"/>
              <a:miter lim="800000"/>
            </a:ln>
            <a:effectLst/>
          </p:spPr>
          <p:txBody>
            <a:bodyPr wrap="square" lIns="45719" tIns="45719" rIns="45719" bIns="45719" numCol="1" anchor="ctr">
              <a:noAutofit/>
            </a:bodyPr>
            <a:lstStyle/>
            <a:p>
              <a:endParaRPr/>
            </a:p>
          </p:txBody>
        </p:sp>
        <p:sp>
          <p:nvSpPr>
            <p:cNvPr id="493" name="Triangle"/>
            <p:cNvSpPr/>
            <p:nvPr/>
          </p:nvSpPr>
          <p:spPr>
            <a:xfrm>
              <a:off x="0" y="0"/>
              <a:ext cx="4916934" cy="12697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solidFill>
                <a:srgbClr val="2F5A73"/>
              </a:solidFill>
              <a:prstDash val="solid"/>
              <a:miter lim="800000"/>
            </a:ln>
            <a:effectLst/>
          </p:spPr>
          <p:txBody>
            <a:bodyPr wrap="square" lIns="45719" tIns="45719" rIns="45719" bIns="45719" numCol="1" anchor="ctr">
              <a:noAutofit/>
            </a:bodyPr>
            <a:lstStyle/>
            <a:p>
              <a:endParaRPr/>
            </a:p>
          </p:txBody>
        </p:sp>
      </p:grpSp>
      <p:grpSp>
        <p:nvGrpSpPr>
          <p:cNvPr id="497" name="Group"/>
          <p:cNvGrpSpPr/>
          <p:nvPr/>
        </p:nvGrpSpPr>
        <p:grpSpPr>
          <a:xfrm>
            <a:off x="2569021" y="149072"/>
            <a:ext cx="532558" cy="786558"/>
            <a:chOff x="0" y="0"/>
            <a:chExt cx="532556" cy="786556"/>
          </a:xfrm>
        </p:grpSpPr>
        <p:sp>
          <p:nvSpPr>
            <p:cNvPr id="495" name="Rectangle"/>
            <p:cNvSpPr/>
            <p:nvPr/>
          </p:nvSpPr>
          <p:spPr>
            <a:xfrm>
              <a:off x="216991" y="0"/>
              <a:ext cx="98575" cy="786557"/>
            </a:xfrm>
            <a:prstGeom prst="rect">
              <a:avLst/>
            </a:prstGeom>
            <a:solidFill>
              <a:srgbClr val="2F5A73"/>
            </a:solidFill>
            <a:ln w="12700" cap="flat">
              <a:solidFill>
                <a:srgbClr val="2F5A73"/>
              </a:solidFill>
              <a:prstDash val="solid"/>
              <a:miter lim="800000"/>
            </a:ln>
            <a:effectLst/>
          </p:spPr>
          <p:txBody>
            <a:bodyPr wrap="square" lIns="45719" tIns="45719" rIns="45719" bIns="45719" numCol="1" anchor="ctr">
              <a:noAutofit/>
            </a:bodyPr>
            <a:lstStyle/>
            <a:p>
              <a:endParaRPr/>
            </a:p>
          </p:txBody>
        </p:sp>
        <p:sp>
          <p:nvSpPr>
            <p:cNvPr id="496" name="Rectangle"/>
            <p:cNvSpPr/>
            <p:nvPr/>
          </p:nvSpPr>
          <p:spPr>
            <a:xfrm rot="16200000" flipH="1">
              <a:off x="216991" y="-25400"/>
              <a:ext cx="98575" cy="532557"/>
            </a:xfrm>
            <a:prstGeom prst="rect">
              <a:avLst/>
            </a:prstGeom>
            <a:solidFill>
              <a:srgbClr val="2F5A73"/>
            </a:solidFill>
            <a:ln w="12700" cap="flat">
              <a:solidFill>
                <a:srgbClr val="2F5A73"/>
              </a:solidFill>
              <a:prstDash val="solid"/>
              <a:miter lim="800000"/>
            </a:ln>
            <a:effectLst/>
          </p:spPr>
          <p:txBody>
            <a:bodyPr wrap="square" lIns="45719" tIns="45719" rIns="45719" bIns="45719" numCol="1" anchor="ctr">
              <a:noAutofit/>
            </a:bodyPr>
            <a:lstStyle/>
            <a:p>
              <a:endParaRPr/>
            </a:p>
          </p:txBody>
        </p:sp>
      </p:grpSp>
      <p:sp>
        <p:nvSpPr>
          <p:cNvPr id="498" name="Programs"/>
          <p:cNvSpPr txBox="1"/>
          <p:nvPr/>
        </p:nvSpPr>
        <p:spPr>
          <a:xfrm>
            <a:off x="1792369" y="1414780"/>
            <a:ext cx="2085862"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600">
                <a:solidFill>
                  <a:srgbClr val="0C2943"/>
                </a:solidFill>
              </a:defRPr>
            </a:lvl1pPr>
          </a:lstStyle>
          <a:p>
            <a:r>
              <a:t>Programs</a:t>
            </a:r>
          </a:p>
        </p:txBody>
      </p:sp>
      <p:sp>
        <p:nvSpPr>
          <p:cNvPr id="499" name="Bible Studies"/>
          <p:cNvSpPr/>
          <p:nvPr/>
        </p:nvSpPr>
        <p:spPr>
          <a:xfrm>
            <a:off x="508000" y="2324100"/>
            <a:ext cx="112524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Bible Studies</a:t>
            </a:r>
          </a:p>
        </p:txBody>
      </p:sp>
      <p:sp>
        <p:nvSpPr>
          <p:cNvPr id="500" name="Women’s Group"/>
          <p:cNvSpPr/>
          <p:nvPr/>
        </p:nvSpPr>
        <p:spPr>
          <a:xfrm>
            <a:off x="706784" y="2735701"/>
            <a:ext cx="133866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Women’s Group</a:t>
            </a:r>
          </a:p>
        </p:txBody>
      </p:sp>
      <p:sp>
        <p:nvSpPr>
          <p:cNvPr id="501" name="Adult Formation Catechists"/>
          <p:cNvSpPr/>
          <p:nvPr/>
        </p:nvSpPr>
        <p:spPr>
          <a:xfrm>
            <a:off x="452090" y="3146083"/>
            <a:ext cx="2073162"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Adult Formation Catechists</a:t>
            </a:r>
          </a:p>
        </p:txBody>
      </p:sp>
      <p:sp>
        <p:nvSpPr>
          <p:cNvPr id="502" name="Youth Formation Catechists"/>
          <p:cNvSpPr/>
          <p:nvPr/>
        </p:nvSpPr>
        <p:spPr>
          <a:xfrm>
            <a:off x="2789584" y="3151256"/>
            <a:ext cx="2170694"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Youth Formation Catechists</a:t>
            </a:r>
          </a:p>
        </p:txBody>
      </p:sp>
      <p:sp>
        <p:nvSpPr>
          <p:cNvPr id="503" name="Prayer Chain"/>
          <p:cNvSpPr/>
          <p:nvPr/>
        </p:nvSpPr>
        <p:spPr>
          <a:xfrm>
            <a:off x="508000" y="5246134"/>
            <a:ext cx="112524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Prayer Chain</a:t>
            </a:r>
          </a:p>
        </p:txBody>
      </p:sp>
      <p:sp>
        <p:nvSpPr>
          <p:cNvPr id="504" name="Vocations Crucifix"/>
          <p:cNvSpPr/>
          <p:nvPr/>
        </p:nvSpPr>
        <p:spPr>
          <a:xfrm>
            <a:off x="1818171" y="5246134"/>
            <a:ext cx="146704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Vocations Crucifix</a:t>
            </a:r>
          </a:p>
        </p:txBody>
      </p:sp>
      <p:sp>
        <p:nvSpPr>
          <p:cNvPr id="505" name="Saturday Men’s Group"/>
          <p:cNvSpPr/>
          <p:nvPr/>
        </p:nvSpPr>
        <p:spPr>
          <a:xfrm>
            <a:off x="2260349" y="2735701"/>
            <a:ext cx="178941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Saturday Men’s Group</a:t>
            </a:r>
          </a:p>
        </p:txBody>
      </p:sp>
      <p:sp>
        <p:nvSpPr>
          <p:cNvPr id="506" name="Parish Men’s Program"/>
          <p:cNvSpPr/>
          <p:nvPr/>
        </p:nvSpPr>
        <p:spPr>
          <a:xfrm>
            <a:off x="1695040" y="4396558"/>
            <a:ext cx="175413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Parish Men’s Program</a:t>
            </a:r>
          </a:p>
        </p:txBody>
      </p:sp>
      <p:sp>
        <p:nvSpPr>
          <p:cNvPr id="507" name="Prayer Team"/>
          <p:cNvSpPr/>
          <p:nvPr/>
        </p:nvSpPr>
        <p:spPr>
          <a:xfrm>
            <a:off x="1829855" y="3959347"/>
            <a:ext cx="112524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Prayer Team</a:t>
            </a:r>
          </a:p>
        </p:txBody>
      </p:sp>
      <p:sp>
        <p:nvSpPr>
          <p:cNvPr id="508" name="First Friday"/>
          <p:cNvSpPr/>
          <p:nvPr/>
        </p:nvSpPr>
        <p:spPr>
          <a:xfrm>
            <a:off x="2160260" y="3574403"/>
            <a:ext cx="103196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First Friday</a:t>
            </a:r>
          </a:p>
        </p:txBody>
      </p:sp>
      <p:sp>
        <p:nvSpPr>
          <p:cNvPr id="509" name="Theology Night"/>
          <p:cNvSpPr/>
          <p:nvPr/>
        </p:nvSpPr>
        <p:spPr>
          <a:xfrm>
            <a:off x="2087835" y="4821346"/>
            <a:ext cx="133866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Theology Night</a:t>
            </a:r>
          </a:p>
        </p:txBody>
      </p:sp>
      <p:sp>
        <p:nvSpPr>
          <p:cNvPr id="510" name="Women’s Retreat"/>
          <p:cNvSpPr/>
          <p:nvPr/>
        </p:nvSpPr>
        <p:spPr>
          <a:xfrm>
            <a:off x="1988095" y="2324100"/>
            <a:ext cx="146705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Women’s Retreat</a:t>
            </a:r>
          </a:p>
        </p:txBody>
      </p:sp>
      <p:sp>
        <p:nvSpPr>
          <p:cNvPr id="511" name="Exodus 90"/>
          <p:cNvSpPr/>
          <p:nvPr/>
        </p:nvSpPr>
        <p:spPr>
          <a:xfrm>
            <a:off x="3995256" y="2324100"/>
            <a:ext cx="101745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Exodus 90</a:t>
            </a:r>
          </a:p>
        </p:txBody>
      </p:sp>
      <p:sp>
        <p:nvSpPr>
          <p:cNvPr id="512" name="- Beta -"/>
          <p:cNvSpPr/>
          <p:nvPr/>
        </p:nvSpPr>
        <p:spPr>
          <a:xfrm>
            <a:off x="431240" y="4396558"/>
            <a:ext cx="114810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rPr dirty="0"/>
              <a:t>Beta</a:t>
            </a:r>
            <a:r>
              <a:rPr lang="en-US" dirty="0"/>
              <a:t> Groups</a:t>
            </a:r>
            <a:endParaRPr dirty="0"/>
          </a:p>
        </p:txBody>
      </p:sp>
      <p:sp>
        <p:nvSpPr>
          <p:cNvPr id="513" name="Encounter"/>
          <p:cNvSpPr/>
          <p:nvPr/>
        </p:nvSpPr>
        <p:spPr>
          <a:xfrm>
            <a:off x="561890" y="3959347"/>
            <a:ext cx="101746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Encounter</a:t>
            </a:r>
          </a:p>
        </p:txBody>
      </p:sp>
      <p:sp>
        <p:nvSpPr>
          <p:cNvPr id="514" name="K of C"/>
          <p:cNvSpPr/>
          <p:nvPr/>
        </p:nvSpPr>
        <p:spPr>
          <a:xfrm>
            <a:off x="4145185" y="2735701"/>
            <a:ext cx="71760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K of C</a:t>
            </a:r>
          </a:p>
        </p:txBody>
      </p:sp>
      <p:sp>
        <p:nvSpPr>
          <p:cNvPr id="515" name="St. Charlie’s Angels"/>
          <p:cNvSpPr/>
          <p:nvPr/>
        </p:nvSpPr>
        <p:spPr>
          <a:xfrm>
            <a:off x="623085" y="5683344"/>
            <a:ext cx="1359695" cy="326888"/>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rPr lang="en-US" dirty="0"/>
              <a:t>Knitting Club</a:t>
            </a:r>
            <a:endParaRPr dirty="0"/>
          </a:p>
        </p:txBody>
      </p:sp>
      <p:sp>
        <p:nvSpPr>
          <p:cNvPr id="516" name="LAF"/>
          <p:cNvSpPr/>
          <p:nvPr/>
        </p:nvSpPr>
        <p:spPr>
          <a:xfrm>
            <a:off x="2087835" y="5692107"/>
            <a:ext cx="519858" cy="326888"/>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LAF</a:t>
            </a:r>
          </a:p>
        </p:txBody>
      </p:sp>
      <p:sp>
        <p:nvSpPr>
          <p:cNvPr id="517" name="Fall Family Festival"/>
          <p:cNvSpPr/>
          <p:nvPr/>
        </p:nvSpPr>
        <p:spPr>
          <a:xfrm>
            <a:off x="470160" y="4834556"/>
            <a:ext cx="156076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Fall Family Festival</a:t>
            </a:r>
          </a:p>
        </p:txBody>
      </p:sp>
      <p:sp>
        <p:nvSpPr>
          <p:cNvPr id="518" name="Lenten Fish Fry"/>
          <p:cNvSpPr/>
          <p:nvPr/>
        </p:nvSpPr>
        <p:spPr>
          <a:xfrm>
            <a:off x="3065901" y="3959347"/>
            <a:ext cx="133866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Lenten Fish Fry</a:t>
            </a:r>
          </a:p>
        </p:txBody>
      </p:sp>
      <p:sp>
        <p:nvSpPr>
          <p:cNvPr id="519" name="Sunday Basketball"/>
          <p:cNvSpPr/>
          <p:nvPr/>
        </p:nvSpPr>
        <p:spPr>
          <a:xfrm>
            <a:off x="3564532" y="4412255"/>
            <a:ext cx="1560762"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Sunday Basketball</a:t>
            </a:r>
          </a:p>
        </p:txBody>
      </p:sp>
      <p:sp>
        <p:nvSpPr>
          <p:cNvPr id="520" name="Women’s Group"/>
          <p:cNvSpPr/>
          <p:nvPr/>
        </p:nvSpPr>
        <p:spPr>
          <a:xfrm>
            <a:off x="2786013" y="5683344"/>
            <a:ext cx="1338661" cy="326888"/>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Women’s Group</a:t>
            </a:r>
          </a:p>
        </p:txBody>
      </p:sp>
      <p:sp>
        <p:nvSpPr>
          <p:cNvPr id="521" name="Donut Sunday"/>
          <p:cNvSpPr/>
          <p:nvPr/>
        </p:nvSpPr>
        <p:spPr>
          <a:xfrm>
            <a:off x="3523133" y="4834556"/>
            <a:ext cx="133866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Donut Sunday</a:t>
            </a:r>
          </a:p>
        </p:txBody>
      </p:sp>
      <p:sp>
        <p:nvSpPr>
          <p:cNvPr id="522" name="Ministry Outreach"/>
          <p:cNvSpPr/>
          <p:nvPr/>
        </p:nvSpPr>
        <p:spPr>
          <a:xfrm>
            <a:off x="517016" y="3574403"/>
            <a:ext cx="146704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Ministry Outreach</a:t>
            </a:r>
          </a:p>
        </p:txBody>
      </p:sp>
      <p:sp>
        <p:nvSpPr>
          <p:cNvPr id="523" name="Neighborhood Potluck"/>
          <p:cNvSpPr/>
          <p:nvPr/>
        </p:nvSpPr>
        <p:spPr>
          <a:xfrm>
            <a:off x="3467844" y="5246134"/>
            <a:ext cx="175413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Neighborhood Potluck</a:t>
            </a:r>
          </a:p>
        </p:txBody>
      </p:sp>
      <p:sp>
        <p:nvSpPr>
          <p:cNvPr id="524" name="St. Vincent de Paul"/>
          <p:cNvSpPr/>
          <p:nvPr/>
        </p:nvSpPr>
        <p:spPr>
          <a:xfrm>
            <a:off x="3368414" y="3576044"/>
            <a:ext cx="156864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St. Vincent de Paul</a:t>
            </a:r>
          </a:p>
        </p:txBody>
      </p:sp>
      <p:sp>
        <p:nvSpPr>
          <p:cNvPr id="541" name="CEC"/>
          <p:cNvSpPr/>
          <p:nvPr/>
        </p:nvSpPr>
        <p:spPr>
          <a:xfrm>
            <a:off x="4510335" y="3959347"/>
            <a:ext cx="559128"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CEC</a:t>
            </a:r>
          </a:p>
        </p:txBody>
      </p:sp>
      <p:sp>
        <p:nvSpPr>
          <p:cNvPr id="542" name="ALPHA"/>
          <p:cNvSpPr/>
          <p:nvPr/>
        </p:nvSpPr>
        <p:spPr>
          <a:xfrm>
            <a:off x="4244057" y="5683344"/>
            <a:ext cx="716221" cy="326888"/>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rPr lang="en-US" dirty="0"/>
              <a:t>Alpha</a:t>
            </a:r>
            <a:endParaRPr dirty="0"/>
          </a:p>
        </p:txBody>
      </p:sp>
      <p:sp>
        <p:nvSpPr>
          <p:cNvPr id="53" name="Neighborhood Potluck"/>
          <p:cNvSpPr/>
          <p:nvPr/>
        </p:nvSpPr>
        <p:spPr>
          <a:xfrm>
            <a:off x="6034944" y="1414781"/>
            <a:ext cx="5595166" cy="2058190"/>
          </a:xfrm>
          <a:prstGeom prst="roundRect">
            <a:avLst>
              <a:gd name="adj" fmla="val 42830"/>
            </a:avLst>
          </a:prstGeom>
          <a:solidFill>
            <a:srgbClr val="FFFFFF"/>
          </a:solidFill>
          <a:ln w="28575"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1200">
                <a:solidFill>
                  <a:srgbClr val="0C2943"/>
                </a:solidFill>
              </a:defRPr>
            </a:lvl1pPr>
          </a:lstStyle>
          <a:p>
            <a:r>
              <a:rPr lang="en-US" sz="3200" b="1" dirty="0"/>
              <a:t>With so many different programs, how do people know what’s right for them?</a:t>
            </a:r>
            <a:endParaRPr sz="3200" b="1" dirty="0"/>
          </a:p>
        </p:txBody>
      </p:sp>
    </p:spTree>
    <p:extLst>
      <p:ext uri="{BB962C8B-B14F-4D97-AF65-F5344CB8AC3E}">
        <p14:creationId xmlns:p14="http://schemas.microsoft.com/office/powerpoint/2010/main" val="4234968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4CA4-7361-43B7-9FBB-E2BD09213A69}"/>
              </a:ext>
            </a:extLst>
          </p:cNvPr>
          <p:cNvSpPr>
            <a:spLocks noGrp="1"/>
          </p:cNvSpPr>
          <p:nvPr>
            <p:ph type="title"/>
          </p:nvPr>
        </p:nvSpPr>
        <p:spPr/>
        <p:txBody>
          <a:bodyPr/>
          <a:lstStyle/>
          <a:p>
            <a:r>
              <a:rPr lang="en-US" dirty="0"/>
              <a:t>Jam and Decision Paralysis</a:t>
            </a:r>
          </a:p>
        </p:txBody>
      </p:sp>
      <p:pic>
        <p:nvPicPr>
          <p:cNvPr id="4" name="Picture 3">
            <a:extLst>
              <a:ext uri="{FF2B5EF4-FFF2-40B4-BE49-F238E27FC236}">
                <a16:creationId xmlns:a16="http://schemas.microsoft.com/office/drawing/2014/main" id="{6881AE38-535A-4012-B1D6-AC3A7B830EB0}"/>
              </a:ext>
            </a:extLst>
          </p:cNvPr>
          <p:cNvPicPr>
            <a:picLocks noChangeAspect="1"/>
          </p:cNvPicPr>
          <p:nvPr/>
        </p:nvPicPr>
        <p:blipFill>
          <a:blip r:embed="rId3"/>
          <a:stretch>
            <a:fillRect/>
          </a:stretch>
        </p:blipFill>
        <p:spPr>
          <a:xfrm>
            <a:off x="3010056" y="1973290"/>
            <a:ext cx="6232848" cy="4132649"/>
          </a:xfrm>
          <a:prstGeom prst="rect">
            <a:avLst/>
          </a:prstGeom>
        </p:spPr>
      </p:pic>
    </p:spTree>
    <p:extLst>
      <p:ext uri="{BB962C8B-B14F-4D97-AF65-F5344CB8AC3E}">
        <p14:creationId xmlns:p14="http://schemas.microsoft.com/office/powerpoint/2010/main" val="1060519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2217" y="272736"/>
            <a:ext cx="10058400" cy="51098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A Clear</a:t>
            </a:r>
            <a:r>
              <a:rPr kumimoji="0" lang="en-US" sz="6000" b="0" i="0" u="none" strike="noStrike" kern="1200" cap="none" spc="-50" normalizeH="0" noProof="0" dirty="0">
                <a:ln>
                  <a:noFill/>
                </a:ln>
                <a:solidFill>
                  <a:prstClr val="black">
                    <a:lumMod val="75000"/>
                    <a:lumOff val="25000"/>
                  </a:prstClr>
                </a:solidFill>
                <a:effectLst/>
                <a:uLnTx/>
                <a:uFillTx/>
                <a:latin typeface="Raleway"/>
                <a:ea typeface="+mj-ea"/>
                <a:cs typeface="+mj-cs"/>
              </a:rPr>
              <a:t> Path </a:t>
            </a:r>
            <a:r>
              <a:rPr lang="en-US" sz="6000" dirty="0">
                <a:solidFill>
                  <a:prstClr val="black">
                    <a:lumMod val="75000"/>
                    <a:lumOff val="25000"/>
                  </a:prstClr>
                </a:solidFill>
                <a:latin typeface="Raleway"/>
              </a:rPr>
              <a:t>for</a:t>
            </a: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 Discipleship</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606" b="16873"/>
          <a:stretch/>
        </p:blipFill>
        <p:spPr>
          <a:xfrm>
            <a:off x="238494" y="1444337"/>
            <a:ext cx="11605846" cy="4208318"/>
          </a:xfrm>
          <a:prstGeom prst="rect">
            <a:avLst/>
          </a:prstGeom>
        </p:spPr>
      </p:pic>
    </p:spTree>
    <p:extLst>
      <p:ext uri="{BB962C8B-B14F-4D97-AF65-F5344CB8AC3E}">
        <p14:creationId xmlns:p14="http://schemas.microsoft.com/office/powerpoint/2010/main" val="3618235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0606" r="45471" b="24215"/>
          <a:stretch/>
        </p:blipFill>
        <p:spPr>
          <a:xfrm>
            <a:off x="977115" y="110837"/>
            <a:ext cx="10186185" cy="6087711"/>
          </a:xfrm>
          <a:prstGeom prst="rect">
            <a:avLst/>
          </a:prstGeom>
        </p:spPr>
      </p:pic>
      <p:sp>
        <p:nvSpPr>
          <p:cNvPr id="12" name="Text Box 2"/>
          <p:cNvSpPr txBox="1">
            <a:spLocks noChangeArrowheads="1"/>
          </p:cNvSpPr>
          <p:nvPr/>
        </p:nvSpPr>
        <p:spPr bwMode="auto">
          <a:xfrm>
            <a:off x="1149351" y="4797423"/>
            <a:ext cx="4622800" cy="1012825"/>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Garamond" panose="02020404030301010803" pitchFamily="18" charset="0"/>
              </a:rPr>
              <a:t>Relational Outreach</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14" name="Text Box 2"/>
          <p:cNvSpPr txBox="1">
            <a:spLocks noChangeArrowheads="1"/>
          </p:cNvSpPr>
          <p:nvPr/>
        </p:nvSpPr>
        <p:spPr bwMode="auto">
          <a:xfrm>
            <a:off x="6416676" y="4819194"/>
            <a:ext cx="4622800" cy="1012825"/>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Garamond" panose="02020404030301010803" pitchFamily="18" charset="0"/>
              </a:rPr>
              <a:t>Conversion </a:t>
            </a:r>
            <a:r>
              <a:rPr lang="en-US" altLang="en-US" sz="3200" b="1" dirty="0">
                <a:solidFill>
                  <a:srgbClr val="000000"/>
                </a:solidFill>
                <a:latin typeface="Garamond" panose="02020404030301010803" pitchFamily="18" charset="0"/>
              </a:rPr>
              <a:t>Greenhouse</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747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anim calcmode="lin" valueType="num">
                                      <p:cBhvr>
                                        <p:cTn id="15" dur="250" fill="hold"/>
                                        <p:tgtEl>
                                          <p:spTgt spid="14"/>
                                        </p:tgtEl>
                                        <p:attrNameLst>
                                          <p:attrName>ppt_x</p:attrName>
                                        </p:attrNameLst>
                                      </p:cBhvr>
                                      <p:tavLst>
                                        <p:tav tm="0">
                                          <p:val>
                                            <p:strVal val="#ppt_x"/>
                                          </p:val>
                                        </p:tav>
                                        <p:tav tm="100000">
                                          <p:val>
                                            <p:strVal val="#ppt_x"/>
                                          </p:val>
                                        </p:tav>
                                      </p:tavLst>
                                    </p:anim>
                                    <p:anim calcmode="lin" valueType="num">
                                      <p:cBhvr>
                                        <p:cTn id="16"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5423" t="10816" r="48" b="24005"/>
          <a:stretch/>
        </p:blipFill>
        <p:spPr>
          <a:xfrm>
            <a:off x="1005690" y="110837"/>
            <a:ext cx="10186185" cy="6087711"/>
          </a:xfrm>
          <a:prstGeom prst="rect">
            <a:avLst/>
          </a:prstGeom>
        </p:spPr>
      </p:pic>
      <p:sp>
        <p:nvSpPr>
          <p:cNvPr id="12" name="Text Box 2"/>
          <p:cNvSpPr txBox="1">
            <a:spLocks noChangeArrowheads="1"/>
          </p:cNvSpPr>
          <p:nvPr/>
        </p:nvSpPr>
        <p:spPr bwMode="auto">
          <a:xfrm>
            <a:off x="1149350" y="4797423"/>
            <a:ext cx="4698999" cy="1012825"/>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Garamond" panose="02020404030301010803" pitchFamily="18" charset="0"/>
              </a:rPr>
              <a:t>Transformational</a:t>
            </a:r>
            <a:r>
              <a:rPr kumimoji="0" lang="en-US" altLang="en-US" sz="3200" b="1" i="0" u="none" strike="noStrike" cap="none" normalizeH="0" dirty="0">
                <a:ln>
                  <a:noFill/>
                </a:ln>
                <a:solidFill>
                  <a:srgbClr val="000000"/>
                </a:solidFill>
                <a:effectLst/>
                <a:latin typeface="Garamond" panose="02020404030301010803" pitchFamily="18" charset="0"/>
              </a:rPr>
              <a:t> </a:t>
            </a:r>
            <a:br>
              <a:rPr kumimoji="0" lang="en-US" altLang="en-US" sz="3200" b="1" i="0" u="none" strike="noStrike" cap="none" normalizeH="0" dirty="0">
                <a:ln>
                  <a:noFill/>
                </a:ln>
                <a:solidFill>
                  <a:srgbClr val="000000"/>
                </a:solidFill>
                <a:effectLst/>
                <a:latin typeface="Garamond" panose="02020404030301010803" pitchFamily="18" charset="0"/>
              </a:rPr>
            </a:br>
            <a:r>
              <a:rPr kumimoji="0" lang="en-US" altLang="en-US" sz="3200" b="1" i="0" u="none" strike="noStrike" cap="none" normalizeH="0" dirty="0">
                <a:ln>
                  <a:noFill/>
                </a:ln>
                <a:solidFill>
                  <a:srgbClr val="000000"/>
                </a:solidFill>
                <a:effectLst/>
                <a:latin typeface="Garamond" panose="02020404030301010803" pitchFamily="18" charset="0"/>
              </a:rPr>
              <a:t>Growth</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14" name="Text Box 2"/>
          <p:cNvSpPr txBox="1">
            <a:spLocks noChangeArrowheads="1"/>
          </p:cNvSpPr>
          <p:nvPr/>
        </p:nvSpPr>
        <p:spPr bwMode="auto">
          <a:xfrm>
            <a:off x="6416676" y="4797422"/>
            <a:ext cx="4622800" cy="1012825"/>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Garamond" panose="02020404030301010803" pitchFamily="18" charset="0"/>
              </a:rPr>
              <a:t>Missional</a:t>
            </a:r>
            <a:r>
              <a:rPr kumimoji="0" lang="en-US" altLang="en-US" sz="3200" b="1" i="0" u="none" strike="noStrike" cap="none" normalizeH="0" dirty="0">
                <a:ln>
                  <a:noFill/>
                </a:ln>
                <a:solidFill>
                  <a:srgbClr val="000000"/>
                </a:solidFill>
                <a:effectLst/>
                <a:latin typeface="Garamond" panose="02020404030301010803" pitchFamily="18" charset="0"/>
              </a:rPr>
              <a:t> Teams</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33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anim calcmode="lin" valueType="num">
                                      <p:cBhvr>
                                        <p:cTn id="15" dur="250" fill="hold"/>
                                        <p:tgtEl>
                                          <p:spTgt spid="14"/>
                                        </p:tgtEl>
                                        <p:attrNameLst>
                                          <p:attrName>ppt_x</p:attrName>
                                        </p:attrNameLst>
                                      </p:cBhvr>
                                      <p:tavLst>
                                        <p:tav tm="0">
                                          <p:val>
                                            <p:strVal val="#ppt_x"/>
                                          </p:val>
                                        </p:tav>
                                        <p:tav tm="100000">
                                          <p:val>
                                            <p:strVal val="#ppt_x"/>
                                          </p:val>
                                        </p:tav>
                                      </p:tavLst>
                                    </p:anim>
                                    <p:anim calcmode="lin" valueType="num">
                                      <p:cBhvr>
                                        <p:cTn id="16"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2217" y="272736"/>
            <a:ext cx="10058400" cy="51098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A Clear</a:t>
            </a:r>
            <a:r>
              <a:rPr kumimoji="0" lang="en-US" sz="6000" b="0" i="0" u="none" strike="noStrike" kern="1200" cap="none" spc="-50" normalizeH="0" noProof="0" dirty="0">
                <a:ln>
                  <a:noFill/>
                </a:ln>
                <a:solidFill>
                  <a:prstClr val="black">
                    <a:lumMod val="75000"/>
                    <a:lumOff val="25000"/>
                  </a:prstClr>
                </a:solidFill>
                <a:effectLst/>
                <a:uLnTx/>
                <a:uFillTx/>
                <a:latin typeface="Raleway"/>
                <a:ea typeface="+mj-ea"/>
                <a:cs typeface="+mj-cs"/>
              </a:rPr>
              <a:t> Path of</a:t>
            </a: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 Discipleship</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606" b="16873"/>
          <a:stretch/>
        </p:blipFill>
        <p:spPr>
          <a:xfrm>
            <a:off x="238494" y="1444337"/>
            <a:ext cx="11605846" cy="4208318"/>
          </a:xfrm>
          <a:prstGeom prst="rect">
            <a:avLst/>
          </a:prstGeom>
        </p:spPr>
      </p:pic>
      <p:sp>
        <p:nvSpPr>
          <p:cNvPr id="4" name="Text Box 2"/>
          <p:cNvSpPr txBox="1">
            <a:spLocks noChangeArrowheads="1"/>
          </p:cNvSpPr>
          <p:nvPr/>
        </p:nvSpPr>
        <p:spPr bwMode="auto">
          <a:xfrm>
            <a:off x="279801" y="4489442"/>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Relational Outreach</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 Box 2"/>
          <p:cNvSpPr txBox="1">
            <a:spLocks noChangeArrowheads="1"/>
          </p:cNvSpPr>
          <p:nvPr/>
        </p:nvSpPr>
        <p:spPr bwMode="auto">
          <a:xfrm>
            <a:off x="3212309" y="4483096"/>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Conversion </a:t>
            </a:r>
            <a:r>
              <a:rPr lang="en-US" altLang="en-US" sz="2000" b="1" dirty="0">
                <a:solidFill>
                  <a:srgbClr val="000000"/>
                </a:solidFill>
                <a:latin typeface="Garamond" panose="02020404030301010803" pitchFamily="18" charset="0"/>
              </a:rPr>
              <a:t>Greenhouse</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6" name="Text Box 2"/>
          <p:cNvSpPr txBox="1">
            <a:spLocks noChangeArrowheads="1"/>
          </p:cNvSpPr>
          <p:nvPr/>
        </p:nvSpPr>
        <p:spPr bwMode="auto">
          <a:xfrm>
            <a:off x="6144817" y="4483096"/>
            <a:ext cx="2660650"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solidFill>
                  <a:srgbClr val="000000"/>
                </a:solidFill>
                <a:latin typeface="Garamond" panose="02020404030301010803" pitchFamily="18" charset="0"/>
              </a:rPr>
              <a:t>Transf</a:t>
            </a:r>
            <a:r>
              <a:rPr kumimoji="0" lang="en-US" altLang="en-US" sz="2000" b="1" i="0" u="none" strike="noStrike" cap="none" normalizeH="0" baseline="0" dirty="0">
                <a:ln>
                  <a:noFill/>
                </a:ln>
                <a:solidFill>
                  <a:srgbClr val="000000"/>
                </a:solidFill>
                <a:effectLst/>
                <a:latin typeface="Garamond" panose="02020404030301010803" pitchFamily="18" charset="0"/>
              </a:rPr>
              <a:t>ormational</a:t>
            </a:r>
            <a:r>
              <a:rPr kumimoji="0" lang="en-US" altLang="en-US" sz="2000" b="1" i="0" u="none" strike="noStrike" cap="none" normalizeH="0" dirty="0">
                <a:ln>
                  <a:noFill/>
                </a:ln>
                <a:solidFill>
                  <a:srgbClr val="000000"/>
                </a:solidFill>
                <a:effectLst/>
                <a:latin typeface="Garamond" panose="02020404030301010803" pitchFamily="18" charset="0"/>
              </a:rPr>
              <a:t> </a:t>
            </a:r>
            <a:br>
              <a:rPr kumimoji="0" lang="en-US" altLang="en-US" sz="2000" b="1" i="0" u="none" strike="noStrike" cap="none" normalizeH="0" dirty="0">
                <a:ln>
                  <a:noFill/>
                </a:ln>
                <a:solidFill>
                  <a:srgbClr val="000000"/>
                </a:solidFill>
                <a:effectLst/>
                <a:latin typeface="Garamond" panose="02020404030301010803" pitchFamily="18" charset="0"/>
              </a:rPr>
            </a:br>
            <a:r>
              <a:rPr kumimoji="0" lang="en-US" altLang="en-US" sz="2000" b="1" i="0" u="none" strike="noStrike" cap="none" normalizeH="0" dirty="0">
                <a:ln>
                  <a:noFill/>
                </a:ln>
                <a:solidFill>
                  <a:srgbClr val="000000"/>
                </a:solidFill>
                <a:effectLst/>
                <a:latin typeface="Garamond" panose="02020404030301010803" pitchFamily="18" charset="0"/>
              </a:rPr>
              <a:t>Growth</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7" name="Text Box 2"/>
          <p:cNvSpPr txBox="1">
            <a:spLocks noChangeArrowheads="1"/>
          </p:cNvSpPr>
          <p:nvPr/>
        </p:nvSpPr>
        <p:spPr bwMode="auto">
          <a:xfrm>
            <a:off x="9048751" y="4483096"/>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Missional</a:t>
            </a:r>
            <a:r>
              <a:rPr kumimoji="0" lang="en-US" altLang="en-US" sz="2000" b="1" i="0" u="none" strike="noStrike" cap="none" normalizeH="0" dirty="0">
                <a:ln>
                  <a:noFill/>
                </a:ln>
                <a:solidFill>
                  <a:srgbClr val="000000"/>
                </a:solidFill>
                <a:effectLst/>
                <a:latin typeface="Garamond" panose="02020404030301010803" pitchFamily="18" charset="0"/>
              </a:rPr>
              <a:t> Teams</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2599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75" fill="hold">
                                          <p:stCondLst>
                                            <p:cond delay="0"/>
                                          </p:stCondLst>
                                        </p:cTn>
                                        <p:tgtEl>
                                          <p:spTgt spid="4"/>
                                        </p:tgtEl>
                                        <p:attrNameLst>
                                          <p:attrName>r</p:attrName>
                                        </p:attrNameLst>
                                      </p:cBhvr>
                                    </p:animRot>
                                    <p:animRot by="-240000">
                                      <p:cBhvr>
                                        <p:cTn id="7" dur="150" fill="hold">
                                          <p:stCondLst>
                                            <p:cond delay="150"/>
                                          </p:stCondLst>
                                        </p:cTn>
                                        <p:tgtEl>
                                          <p:spTgt spid="4"/>
                                        </p:tgtEl>
                                        <p:attrNameLst>
                                          <p:attrName>r</p:attrName>
                                        </p:attrNameLst>
                                      </p:cBhvr>
                                    </p:animRot>
                                    <p:animRot by="240000">
                                      <p:cBhvr>
                                        <p:cTn id="8" dur="150" fill="hold">
                                          <p:stCondLst>
                                            <p:cond delay="300"/>
                                          </p:stCondLst>
                                        </p:cTn>
                                        <p:tgtEl>
                                          <p:spTgt spid="4"/>
                                        </p:tgtEl>
                                        <p:attrNameLst>
                                          <p:attrName>r</p:attrName>
                                        </p:attrNameLst>
                                      </p:cBhvr>
                                    </p:animRot>
                                    <p:animRot by="-240000">
                                      <p:cBhvr>
                                        <p:cTn id="9" dur="150" fill="hold">
                                          <p:stCondLst>
                                            <p:cond delay="450"/>
                                          </p:stCondLst>
                                        </p:cTn>
                                        <p:tgtEl>
                                          <p:spTgt spid="4"/>
                                        </p:tgtEl>
                                        <p:attrNameLst>
                                          <p:attrName>r</p:attrName>
                                        </p:attrNameLst>
                                      </p:cBhvr>
                                    </p:animRot>
                                    <p:animRot by="120000">
                                      <p:cBhvr>
                                        <p:cTn id="10" dur="150" fill="hold">
                                          <p:stCondLst>
                                            <p:cond delay="600"/>
                                          </p:stCondLst>
                                        </p:cTn>
                                        <p:tgtEl>
                                          <p:spTgt spid="4"/>
                                        </p:tgtEl>
                                        <p:attrNameLst>
                                          <p:attrName>r</p:attrName>
                                        </p:attrNameLst>
                                      </p:cBhvr>
                                    </p:animRot>
                                  </p:childTnLst>
                                </p:cTn>
                              </p:par>
                              <p:par>
                                <p:cTn id="11" presetID="32" presetClass="emph" presetSubtype="0" fill="hold" grpId="0" nodeType="withEffect">
                                  <p:stCondLst>
                                    <p:cond delay="250"/>
                                  </p:stCondLst>
                                  <p:childTnLst>
                                    <p:animRot by="120000">
                                      <p:cBhvr>
                                        <p:cTn id="12" dur="75" fill="hold">
                                          <p:stCondLst>
                                            <p:cond delay="0"/>
                                          </p:stCondLst>
                                        </p:cTn>
                                        <p:tgtEl>
                                          <p:spTgt spid="5"/>
                                        </p:tgtEl>
                                        <p:attrNameLst>
                                          <p:attrName>r</p:attrName>
                                        </p:attrNameLst>
                                      </p:cBhvr>
                                    </p:animRot>
                                    <p:animRot by="-240000">
                                      <p:cBhvr>
                                        <p:cTn id="13" dur="150" fill="hold">
                                          <p:stCondLst>
                                            <p:cond delay="150"/>
                                          </p:stCondLst>
                                        </p:cTn>
                                        <p:tgtEl>
                                          <p:spTgt spid="5"/>
                                        </p:tgtEl>
                                        <p:attrNameLst>
                                          <p:attrName>r</p:attrName>
                                        </p:attrNameLst>
                                      </p:cBhvr>
                                    </p:animRot>
                                    <p:animRot by="240000">
                                      <p:cBhvr>
                                        <p:cTn id="14" dur="150" fill="hold">
                                          <p:stCondLst>
                                            <p:cond delay="300"/>
                                          </p:stCondLst>
                                        </p:cTn>
                                        <p:tgtEl>
                                          <p:spTgt spid="5"/>
                                        </p:tgtEl>
                                        <p:attrNameLst>
                                          <p:attrName>r</p:attrName>
                                        </p:attrNameLst>
                                      </p:cBhvr>
                                    </p:animRot>
                                    <p:animRot by="-240000">
                                      <p:cBhvr>
                                        <p:cTn id="15" dur="150" fill="hold">
                                          <p:stCondLst>
                                            <p:cond delay="450"/>
                                          </p:stCondLst>
                                        </p:cTn>
                                        <p:tgtEl>
                                          <p:spTgt spid="5"/>
                                        </p:tgtEl>
                                        <p:attrNameLst>
                                          <p:attrName>r</p:attrName>
                                        </p:attrNameLst>
                                      </p:cBhvr>
                                    </p:animRot>
                                    <p:animRot by="120000">
                                      <p:cBhvr>
                                        <p:cTn id="16" dur="150" fill="hold">
                                          <p:stCondLst>
                                            <p:cond delay="600"/>
                                          </p:stCondLst>
                                        </p:cTn>
                                        <p:tgtEl>
                                          <p:spTgt spid="5"/>
                                        </p:tgtEl>
                                        <p:attrNameLst>
                                          <p:attrName>r</p:attrName>
                                        </p:attrNameLst>
                                      </p:cBhvr>
                                    </p:animRot>
                                  </p:childTnLst>
                                </p:cTn>
                              </p:par>
                              <p:par>
                                <p:cTn id="17" presetID="32" presetClass="emph" presetSubtype="0" fill="hold" grpId="0" nodeType="withEffect">
                                  <p:stCondLst>
                                    <p:cond delay="500"/>
                                  </p:stCondLst>
                                  <p:childTnLst>
                                    <p:animRot by="120000">
                                      <p:cBhvr>
                                        <p:cTn id="18" dur="75" fill="hold">
                                          <p:stCondLst>
                                            <p:cond delay="0"/>
                                          </p:stCondLst>
                                        </p:cTn>
                                        <p:tgtEl>
                                          <p:spTgt spid="6"/>
                                        </p:tgtEl>
                                        <p:attrNameLst>
                                          <p:attrName>r</p:attrName>
                                        </p:attrNameLst>
                                      </p:cBhvr>
                                    </p:animRot>
                                    <p:animRot by="-240000">
                                      <p:cBhvr>
                                        <p:cTn id="19" dur="150" fill="hold">
                                          <p:stCondLst>
                                            <p:cond delay="150"/>
                                          </p:stCondLst>
                                        </p:cTn>
                                        <p:tgtEl>
                                          <p:spTgt spid="6"/>
                                        </p:tgtEl>
                                        <p:attrNameLst>
                                          <p:attrName>r</p:attrName>
                                        </p:attrNameLst>
                                      </p:cBhvr>
                                    </p:animRot>
                                    <p:animRot by="240000">
                                      <p:cBhvr>
                                        <p:cTn id="20" dur="150" fill="hold">
                                          <p:stCondLst>
                                            <p:cond delay="300"/>
                                          </p:stCondLst>
                                        </p:cTn>
                                        <p:tgtEl>
                                          <p:spTgt spid="6"/>
                                        </p:tgtEl>
                                        <p:attrNameLst>
                                          <p:attrName>r</p:attrName>
                                        </p:attrNameLst>
                                      </p:cBhvr>
                                    </p:animRot>
                                    <p:animRot by="-240000">
                                      <p:cBhvr>
                                        <p:cTn id="21" dur="150" fill="hold">
                                          <p:stCondLst>
                                            <p:cond delay="450"/>
                                          </p:stCondLst>
                                        </p:cTn>
                                        <p:tgtEl>
                                          <p:spTgt spid="6"/>
                                        </p:tgtEl>
                                        <p:attrNameLst>
                                          <p:attrName>r</p:attrName>
                                        </p:attrNameLst>
                                      </p:cBhvr>
                                    </p:animRot>
                                    <p:animRot by="120000">
                                      <p:cBhvr>
                                        <p:cTn id="22" dur="150" fill="hold">
                                          <p:stCondLst>
                                            <p:cond delay="600"/>
                                          </p:stCondLst>
                                        </p:cTn>
                                        <p:tgtEl>
                                          <p:spTgt spid="6"/>
                                        </p:tgtEl>
                                        <p:attrNameLst>
                                          <p:attrName>r</p:attrName>
                                        </p:attrNameLst>
                                      </p:cBhvr>
                                    </p:animRot>
                                  </p:childTnLst>
                                </p:cTn>
                              </p:par>
                              <p:par>
                                <p:cTn id="23" presetID="32" presetClass="emph" presetSubtype="0" fill="hold" grpId="0" nodeType="withEffect">
                                  <p:stCondLst>
                                    <p:cond delay="1000"/>
                                  </p:stCondLst>
                                  <p:childTnLst>
                                    <p:animRot by="120000">
                                      <p:cBhvr>
                                        <p:cTn id="24" dur="75" fill="hold">
                                          <p:stCondLst>
                                            <p:cond delay="0"/>
                                          </p:stCondLst>
                                        </p:cTn>
                                        <p:tgtEl>
                                          <p:spTgt spid="7"/>
                                        </p:tgtEl>
                                        <p:attrNameLst>
                                          <p:attrName>r</p:attrName>
                                        </p:attrNameLst>
                                      </p:cBhvr>
                                    </p:animRot>
                                    <p:animRot by="-240000">
                                      <p:cBhvr>
                                        <p:cTn id="25" dur="150" fill="hold">
                                          <p:stCondLst>
                                            <p:cond delay="150"/>
                                          </p:stCondLst>
                                        </p:cTn>
                                        <p:tgtEl>
                                          <p:spTgt spid="7"/>
                                        </p:tgtEl>
                                        <p:attrNameLst>
                                          <p:attrName>r</p:attrName>
                                        </p:attrNameLst>
                                      </p:cBhvr>
                                    </p:animRot>
                                    <p:animRot by="240000">
                                      <p:cBhvr>
                                        <p:cTn id="26" dur="150" fill="hold">
                                          <p:stCondLst>
                                            <p:cond delay="300"/>
                                          </p:stCondLst>
                                        </p:cTn>
                                        <p:tgtEl>
                                          <p:spTgt spid="7"/>
                                        </p:tgtEl>
                                        <p:attrNameLst>
                                          <p:attrName>r</p:attrName>
                                        </p:attrNameLst>
                                      </p:cBhvr>
                                    </p:animRot>
                                    <p:animRot by="-240000">
                                      <p:cBhvr>
                                        <p:cTn id="27" dur="150" fill="hold">
                                          <p:stCondLst>
                                            <p:cond delay="450"/>
                                          </p:stCondLst>
                                        </p:cTn>
                                        <p:tgtEl>
                                          <p:spTgt spid="7"/>
                                        </p:tgtEl>
                                        <p:attrNameLst>
                                          <p:attrName>r</p:attrName>
                                        </p:attrNameLst>
                                      </p:cBhvr>
                                    </p:animRot>
                                    <p:animRot by="120000">
                                      <p:cBhvr>
                                        <p:cTn id="28"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0606" r="45471" b="24215"/>
          <a:stretch/>
        </p:blipFill>
        <p:spPr>
          <a:xfrm>
            <a:off x="977115" y="110837"/>
            <a:ext cx="10186185" cy="6087711"/>
          </a:xfrm>
          <a:prstGeom prst="rect">
            <a:avLst/>
          </a:prstGeom>
        </p:spPr>
      </p:pic>
      <p:sp>
        <p:nvSpPr>
          <p:cNvPr id="12" name="Text Box 2"/>
          <p:cNvSpPr txBox="1">
            <a:spLocks noChangeArrowheads="1"/>
          </p:cNvSpPr>
          <p:nvPr/>
        </p:nvSpPr>
        <p:spPr bwMode="auto">
          <a:xfrm>
            <a:off x="1149351" y="4797423"/>
            <a:ext cx="4622800" cy="1012825"/>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Garamond" panose="02020404030301010803" pitchFamily="18" charset="0"/>
              </a:rPr>
              <a:t>Parish Fish Fry</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14" name="Text Box 2"/>
          <p:cNvSpPr txBox="1">
            <a:spLocks noChangeArrowheads="1"/>
          </p:cNvSpPr>
          <p:nvPr/>
        </p:nvSpPr>
        <p:spPr bwMode="auto">
          <a:xfrm>
            <a:off x="6416676" y="4819194"/>
            <a:ext cx="4622800" cy="1012825"/>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Garamond" panose="02020404030301010803" pitchFamily="18" charset="0"/>
              </a:rPr>
              <a:t>Alpha</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5401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anim calcmode="lin" valueType="num">
                                      <p:cBhvr>
                                        <p:cTn id="15" dur="250" fill="hold"/>
                                        <p:tgtEl>
                                          <p:spTgt spid="14"/>
                                        </p:tgtEl>
                                        <p:attrNameLst>
                                          <p:attrName>ppt_x</p:attrName>
                                        </p:attrNameLst>
                                      </p:cBhvr>
                                      <p:tavLst>
                                        <p:tav tm="0">
                                          <p:val>
                                            <p:strVal val="#ppt_x"/>
                                          </p:val>
                                        </p:tav>
                                        <p:tav tm="100000">
                                          <p:val>
                                            <p:strVal val="#ppt_x"/>
                                          </p:val>
                                        </p:tav>
                                      </p:tavLst>
                                    </p:anim>
                                    <p:anim calcmode="lin" valueType="num">
                                      <p:cBhvr>
                                        <p:cTn id="16"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an Effective Conversion Greenhouse</a:t>
            </a:r>
          </a:p>
        </p:txBody>
      </p:sp>
      <p:sp>
        <p:nvSpPr>
          <p:cNvPr id="3" name="Content Placeholder 2"/>
          <p:cNvSpPr>
            <a:spLocks noGrp="1"/>
          </p:cNvSpPr>
          <p:nvPr>
            <p:ph idx="1"/>
          </p:nvPr>
        </p:nvSpPr>
        <p:spPr>
          <a:xfrm>
            <a:off x="1715910" y="2310363"/>
            <a:ext cx="9439769" cy="3456094"/>
          </a:xfrm>
        </p:spPr>
        <p:txBody>
          <a:bodyPr/>
          <a:lstStyle/>
          <a:p>
            <a:pPr marL="742950" lvl="0" indent="-742950">
              <a:buFont typeface="+mj-lt"/>
              <a:buAutoNum type="arabicPeriod"/>
            </a:pPr>
            <a:r>
              <a:rPr lang="en-US" sz="3600" dirty="0"/>
              <a:t>Highly Kerygmatic</a:t>
            </a:r>
            <a:endParaRPr lang="en-US" sz="3600" i="1" dirty="0"/>
          </a:p>
          <a:p>
            <a:pPr marL="742950" lvl="0" indent="-742950">
              <a:buFont typeface="+mj-lt"/>
              <a:buAutoNum type="arabicPeriod"/>
            </a:pPr>
            <a:r>
              <a:rPr lang="en-US" sz="3600" dirty="0"/>
              <a:t>Conversion-Oriented</a:t>
            </a:r>
            <a:endParaRPr lang="en-US" sz="3600" i="1" dirty="0"/>
          </a:p>
          <a:p>
            <a:pPr marL="742950" lvl="0" indent="-742950">
              <a:buFont typeface="+mj-lt"/>
              <a:buAutoNum type="arabicPeriod"/>
            </a:pPr>
            <a:r>
              <a:rPr lang="en-US" sz="3600" dirty="0"/>
              <a:t>Rooted in Scripture</a:t>
            </a:r>
          </a:p>
          <a:p>
            <a:pPr marL="742950" lvl="0" indent="-742950">
              <a:buFont typeface="+mj-lt"/>
              <a:buAutoNum type="arabicPeriod"/>
            </a:pPr>
            <a:r>
              <a:rPr lang="en-US" sz="3600" dirty="0"/>
              <a:t>Small Group Context</a:t>
            </a:r>
            <a:endParaRPr lang="en-US" dirty="0"/>
          </a:p>
          <a:p>
            <a:pPr marL="742950" lvl="0" indent="-742950">
              <a:buFont typeface="+mj-lt"/>
              <a:buAutoNum type="arabicPeriod"/>
            </a:pPr>
            <a:r>
              <a:rPr lang="en-US" sz="3600" dirty="0"/>
              <a:t>Mentorship of Individuals</a:t>
            </a:r>
          </a:p>
        </p:txBody>
      </p:sp>
      <p:pic>
        <p:nvPicPr>
          <p:cNvPr id="6" name="Picture 5">
            <a:extLst>
              <a:ext uri="{FF2B5EF4-FFF2-40B4-BE49-F238E27FC236}">
                <a16:creationId xmlns:a16="http://schemas.microsoft.com/office/drawing/2014/main" id="{3CEFC6BC-9C59-4509-A4FB-57EF2A636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7497" y="1903444"/>
            <a:ext cx="2895504" cy="43600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1618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5423" t="10816" r="48" b="24005"/>
          <a:stretch/>
        </p:blipFill>
        <p:spPr>
          <a:xfrm>
            <a:off x="1005690" y="110837"/>
            <a:ext cx="10186185" cy="6087711"/>
          </a:xfrm>
          <a:prstGeom prst="rect">
            <a:avLst/>
          </a:prstGeom>
        </p:spPr>
      </p:pic>
      <p:sp>
        <p:nvSpPr>
          <p:cNvPr id="14" name="Text Box 2"/>
          <p:cNvSpPr txBox="1">
            <a:spLocks noChangeArrowheads="1"/>
          </p:cNvSpPr>
          <p:nvPr/>
        </p:nvSpPr>
        <p:spPr bwMode="auto">
          <a:xfrm>
            <a:off x="6416676" y="4797422"/>
            <a:ext cx="4622800" cy="1012825"/>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Garamond" panose="02020404030301010803" pitchFamily="18" charset="0"/>
              </a:rPr>
              <a:t>Missional</a:t>
            </a:r>
            <a:r>
              <a:rPr kumimoji="0" lang="en-US" altLang="en-US" sz="3200" b="1" i="0" u="none" strike="noStrike" cap="none" normalizeH="0" dirty="0">
                <a:ln>
                  <a:noFill/>
                </a:ln>
                <a:solidFill>
                  <a:srgbClr val="000000"/>
                </a:solidFill>
                <a:effectLst/>
                <a:latin typeface="Garamond" panose="02020404030301010803" pitchFamily="18" charset="0"/>
              </a:rPr>
              <a:t> Teams</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5" name="Text Box 2"/>
          <p:cNvSpPr txBox="1">
            <a:spLocks noChangeArrowheads="1"/>
          </p:cNvSpPr>
          <p:nvPr/>
        </p:nvSpPr>
        <p:spPr bwMode="auto">
          <a:xfrm>
            <a:off x="1165803" y="4797421"/>
            <a:ext cx="4622800" cy="1012825"/>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Garamond" panose="02020404030301010803" pitchFamily="18" charset="0"/>
              </a:rPr>
              <a:t>Small Grou</a:t>
            </a:r>
            <a:r>
              <a:rPr lang="en-US" altLang="en-US" sz="3200" b="1" dirty="0">
                <a:solidFill>
                  <a:srgbClr val="000000"/>
                </a:solidFill>
                <a:latin typeface="Garamond" panose="02020404030301010803" pitchFamily="18" charset="0"/>
              </a:rPr>
              <a:t>p Studies</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20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anim calcmode="lin" valueType="num">
                                      <p:cBhvr>
                                        <p:cTn id="15" dur="250" fill="hold"/>
                                        <p:tgtEl>
                                          <p:spTgt spid="14"/>
                                        </p:tgtEl>
                                        <p:attrNameLst>
                                          <p:attrName>ppt_x</p:attrName>
                                        </p:attrNameLst>
                                      </p:cBhvr>
                                      <p:tavLst>
                                        <p:tav tm="0">
                                          <p:val>
                                            <p:strVal val="#ppt_x"/>
                                          </p:val>
                                        </p:tav>
                                        <p:tav tm="100000">
                                          <p:val>
                                            <p:strVal val="#ppt_x"/>
                                          </p:val>
                                        </p:tav>
                                      </p:tavLst>
                                    </p:anim>
                                    <p:anim calcmode="lin" valueType="num">
                                      <p:cBhvr>
                                        <p:cTn id="16"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The Method of Jesus</a:t>
            </a:r>
          </a:p>
        </p:txBody>
      </p:sp>
      <p:sp>
        <p:nvSpPr>
          <p:cNvPr id="3" name="Text Placeholder 2"/>
          <p:cNvSpPr>
            <a:spLocks noGrp="1"/>
          </p:cNvSpPr>
          <p:nvPr>
            <p:ph type="body" idx="1"/>
          </p:nvPr>
        </p:nvSpPr>
        <p:spPr>
          <a:xfrm>
            <a:off x="317241" y="4481876"/>
            <a:ext cx="11700587" cy="1617172"/>
          </a:xfrm>
        </p:spPr>
        <p:txBody>
          <a:bodyPr>
            <a:normAutofit/>
          </a:bodyPr>
          <a:lstStyle/>
          <a:p>
            <a:pPr lvl="0">
              <a:buClr>
                <a:srgbClr val="D87900"/>
              </a:buClr>
            </a:pPr>
            <a:r>
              <a:rPr lang="en-US" sz="3800" dirty="0">
                <a:solidFill>
                  <a:srgbClr val="156570"/>
                </a:solidFill>
              </a:rPr>
              <a:t>Jesus Gives us a model for Evangelization, and it begins with you and me</a:t>
            </a:r>
          </a:p>
        </p:txBody>
      </p:sp>
    </p:spTree>
    <p:extLst>
      <p:ext uri="{BB962C8B-B14F-4D97-AF65-F5344CB8AC3E}">
        <p14:creationId xmlns:p14="http://schemas.microsoft.com/office/powerpoint/2010/main" val="71540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200" y="345868"/>
            <a:ext cx="3706558" cy="796423"/>
          </a:xfrm>
        </p:spPr>
        <p:txBody>
          <a:bodyPr>
            <a:normAutofit/>
          </a:bodyPr>
          <a:lstStyle/>
          <a:p>
            <a:r>
              <a:rPr lang="en-US" sz="4400" dirty="0"/>
              <a:t>2 Timothy 2:2</a:t>
            </a:r>
          </a:p>
        </p:txBody>
      </p:sp>
      <p:sp>
        <p:nvSpPr>
          <p:cNvPr id="5" name="Content Placeholder 4"/>
          <p:cNvSpPr>
            <a:spLocks noGrp="1"/>
          </p:cNvSpPr>
          <p:nvPr>
            <p:ph idx="1"/>
          </p:nvPr>
        </p:nvSpPr>
        <p:spPr>
          <a:xfrm>
            <a:off x="4096757" y="332779"/>
            <a:ext cx="7880383" cy="1045280"/>
          </a:xfrm>
        </p:spPr>
        <p:txBody>
          <a:bodyPr>
            <a:normAutofit lnSpcReduction="10000"/>
          </a:bodyPr>
          <a:lstStyle/>
          <a:p>
            <a:r>
              <a:rPr lang="en-US" sz="2400" i="1" dirty="0"/>
              <a:t>Missional Teams – group made up of a Disciple-Maker and those he is discipling through the stages.  When they become Disciple-Makers the generation progresses.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7624" t="21287" r="37129" b="17327"/>
          <a:stretch/>
        </p:blipFill>
        <p:spPr>
          <a:xfrm>
            <a:off x="5920244" y="1724804"/>
            <a:ext cx="351512" cy="85465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7159" t="18580" r="36612" b="16394"/>
          <a:stretch/>
        </p:blipFill>
        <p:spPr>
          <a:xfrm>
            <a:off x="3039643" y="3076712"/>
            <a:ext cx="344338" cy="85367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7159" t="18580" r="36612" b="16394"/>
          <a:stretch/>
        </p:blipFill>
        <p:spPr>
          <a:xfrm>
            <a:off x="5920244" y="3076712"/>
            <a:ext cx="344338" cy="85367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7159" t="18580" r="36612" b="16394"/>
          <a:stretch/>
        </p:blipFill>
        <p:spPr>
          <a:xfrm>
            <a:off x="8803195" y="3076712"/>
            <a:ext cx="344338" cy="85367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5947323" y="4391485"/>
            <a:ext cx="317259" cy="788615"/>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2750123" y="4391481"/>
            <a:ext cx="317259" cy="788615"/>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9695771" y="4391482"/>
            <a:ext cx="317259" cy="788615"/>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2096244" y="4391484"/>
            <a:ext cx="317259" cy="788615"/>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1435461" y="4401989"/>
            <a:ext cx="317259" cy="788615"/>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5292779" y="4401989"/>
            <a:ext cx="317259" cy="788615"/>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6601867" y="4391483"/>
            <a:ext cx="317259" cy="78861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9038453" y="4391481"/>
            <a:ext cx="317259" cy="788615"/>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10353089" y="4401988"/>
            <a:ext cx="317259" cy="788615"/>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419656" y="5783206"/>
            <a:ext cx="326809" cy="795789"/>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834957" y="5783206"/>
            <a:ext cx="326809" cy="795789"/>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255835" y="5783205"/>
            <a:ext cx="326809" cy="795789"/>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676713" y="5783206"/>
            <a:ext cx="326809" cy="795789"/>
          </a:xfrm>
          <a:prstGeom prst="rect">
            <a:avLst/>
          </a:prstGeom>
        </p:spPr>
      </p:pic>
      <p:pic>
        <p:nvPicPr>
          <p:cNvPr id="30" name="Picture 29"/>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2092014" y="5783206"/>
            <a:ext cx="326809" cy="795789"/>
          </a:xfrm>
          <a:prstGeom prst="rect">
            <a:avLst/>
          </a:prstGeom>
        </p:spPr>
      </p:pic>
      <p:pic>
        <p:nvPicPr>
          <p:cNvPr id="31" name="Picture 30"/>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2512892" y="5783205"/>
            <a:ext cx="326809" cy="795789"/>
          </a:xfrm>
          <a:prstGeom prst="rect">
            <a:avLst/>
          </a:prstGeom>
        </p:spPr>
      </p:pic>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2933770" y="5783206"/>
            <a:ext cx="326809" cy="795789"/>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3349071" y="5783206"/>
            <a:ext cx="326809" cy="795789"/>
          </a:xfrm>
          <a:prstGeom prst="rect">
            <a:avLst/>
          </a:prstGeom>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3769949" y="5783205"/>
            <a:ext cx="326809" cy="795789"/>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4224601" y="5783206"/>
            <a:ext cx="326809" cy="795789"/>
          </a:xfrm>
          <a:prstGeom prst="rect">
            <a:avLst/>
          </a:prstGeom>
        </p:spPr>
      </p:pic>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4639902" y="5783206"/>
            <a:ext cx="326809" cy="795789"/>
          </a:xfrm>
          <a:prstGeom prst="rect">
            <a:avLst/>
          </a:prstGeom>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5060780" y="5783205"/>
            <a:ext cx="326809" cy="795789"/>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5481658" y="5783206"/>
            <a:ext cx="326809" cy="795789"/>
          </a:xfrm>
          <a:prstGeom prst="rect">
            <a:avLst/>
          </a:prstGeom>
        </p:spPr>
      </p:pic>
      <p:pic>
        <p:nvPicPr>
          <p:cNvPr id="39" name="Picture 38"/>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5896959" y="5783206"/>
            <a:ext cx="326809" cy="795789"/>
          </a:xfrm>
          <a:prstGeom prst="rect">
            <a:avLst/>
          </a:prstGeom>
        </p:spPr>
      </p:pic>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6317837" y="5783205"/>
            <a:ext cx="326809" cy="795789"/>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6738715" y="5783206"/>
            <a:ext cx="326809" cy="795789"/>
          </a:xfrm>
          <a:prstGeom prst="rect">
            <a:avLst/>
          </a:prstGeom>
        </p:spPr>
      </p:pic>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7154016" y="5783206"/>
            <a:ext cx="326809" cy="795789"/>
          </a:xfrm>
          <a:prstGeom prst="rect">
            <a:avLst/>
          </a:prstGeom>
        </p:spPr>
      </p:pic>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7574894" y="5783205"/>
            <a:ext cx="326809" cy="795789"/>
          </a:xfrm>
          <a:prstGeom prst="rect">
            <a:avLst/>
          </a:prstGeom>
        </p:spPr>
      </p:pic>
      <p:pic>
        <p:nvPicPr>
          <p:cNvPr id="44" name="Picture 43"/>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8027299" y="5783206"/>
            <a:ext cx="326809" cy="795789"/>
          </a:xfrm>
          <a:prstGeom prst="rect">
            <a:avLst/>
          </a:prstGeom>
        </p:spPr>
      </p:pic>
      <p:pic>
        <p:nvPicPr>
          <p:cNvPr id="45" name="Picture 44"/>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8442600" y="5783206"/>
            <a:ext cx="326809" cy="795789"/>
          </a:xfrm>
          <a:prstGeom prst="rect">
            <a:avLst/>
          </a:prstGeom>
        </p:spPr>
      </p:pic>
      <p:pic>
        <p:nvPicPr>
          <p:cNvPr id="46" name="Picture 45"/>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8863478" y="5783205"/>
            <a:ext cx="326809" cy="795789"/>
          </a:xfrm>
          <a:prstGeom prst="rect">
            <a:avLst/>
          </a:prstGeom>
        </p:spPr>
      </p:pic>
      <p:pic>
        <p:nvPicPr>
          <p:cNvPr id="47" name="Picture 46"/>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9284356" y="5783206"/>
            <a:ext cx="326809" cy="795789"/>
          </a:xfrm>
          <a:prstGeom prst="rect">
            <a:avLst/>
          </a:prstGeom>
        </p:spPr>
      </p:pic>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9699657" y="5783206"/>
            <a:ext cx="326809" cy="795789"/>
          </a:xfrm>
          <a:prstGeom prst="rect">
            <a:avLst/>
          </a:prstGeom>
        </p:spPr>
      </p:pic>
      <p:pic>
        <p:nvPicPr>
          <p:cNvPr id="49" name="Picture 48"/>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0120535" y="5783205"/>
            <a:ext cx="326809" cy="795789"/>
          </a:xfrm>
          <a:prstGeom prst="rect">
            <a:avLst/>
          </a:prstGeom>
        </p:spPr>
      </p:pic>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0541413" y="5783206"/>
            <a:ext cx="326809" cy="795789"/>
          </a:xfrm>
          <a:prstGeom prst="rect">
            <a:avLst/>
          </a:prstGeom>
        </p:spPr>
      </p:pic>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0956714" y="5783206"/>
            <a:ext cx="326809" cy="795789"/>
          </a:xfrm>
          <a:prstGeom prst="rect">
            <a:avLst/>
          </a:prstGeom>
        </p:spPr>
      </p:pic>
      <p:pic>
        <p:nvPicPr>
          <p:cNvPr id="52" name="Picture 51"/>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1377592" y="5783205"/>
            <a:ext cx="326809" cy="795789"/>
          </a:xfrm>
          <a:prstGeom prst="rect">
            <a:avLst/>
          </a:prstGeom>
        </p:spPr>
      </p:pic>
      <p:cxnSp>
        <p:nvCxnSpPr>
          <p:cNvPr id="54" name="Straight Arrow Connector 53"/>
          <p:cNvCxnSpPr/>
          <p:nvPr/>
        </p:nvCxnSpPr>
        <p:spPr>
          <a:xfrm flipH="1">
            <a:off x="3611048" y="2275958"/>
            <a:ext cx="1998990" cy="80075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475044" y="2237858"/>
            <a:ext cx="2095500" cy="83885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088826" y="2663236"/>
            <a:ext cx="3435" cy="365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1676713" y="3398502"/>
            <a:ext cx="1232876" cy="90780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2293151" y="3409010"/>
            <a:ext cx="615601" cy="89729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908752" y="3409010"/>
            <a:ext cx="0" cy="89729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481659" y="3503548"/>
            <a:ext cx="326808" cy="81585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6415634" y="3490453"/>
            <a:ext cx="229012" cy="81585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097845" y="3938312"/>
            <a:ext cx="7680"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9279514" y="3398502"/>
            <a:ext cx="1072497" cy="920897"/>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279514" y="3398502"/>
            <a:ext cx="443015" cy="920897"/>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9215142" y="3398502"/>
            <a:ext cx="64372" cy="90780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2254873" y="5297656"/>
            <a:ext cx="7680"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6065413" y="5297656"/>
            <a:ext cx="7680"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9846720" y="5297656"/>
            <a:ext cx="7680"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677956" y="5190603"/>
            <a:ext cx="577880" cy="47504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1067906" y="5190603"/>
            <a:ext cx="187929" cy="47504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1255835" y="5185349"/>
            <a:ext cx="109806" cy="48555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1917252" y="5297656"/>
            <a:ext cx="345301"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2262553" y="5297655"/>
            <a:ext cx="338398"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2973420" y="5297656"/>
            <a:ext cx="66223"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2984226" y="5297655"/>
            <a:ext cx="427886"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2984226" y="5297655"/>
            <a:ext cx="785723"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a:off x="4513440" y="5297655"/>
            <a:ext cx="817829" cy="41990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4913644" y="5297655"/>
            <a:ext cx="421464" cy="41990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5243745" y="5297655"/>
            <a:ext cx="91362" cy="41990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a:off x="5731473" y="5297655"/>
            <a:ext cx="328891"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6065413" y="5297655"/>
            <a:ext cx="350221"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6834112" y="5297655"/>
            <a:ext cx="58921"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6843198" y="5297655"/>
            <a:ext cx="393112"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6843198" y="5297655"/>
            <a:ext cx="731696"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H="1">
            <a:off x="8344919" y="5297654"/>
            <a:ext cx="738792"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H="1">
            <a:off x="8683503" y="5297654"/>
            <a:ext cx="400207"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9033724" y="5297654"/>
            <a:ext cx="49986"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H="1">
            <a:off x="9508136" y="5297654"/>
            <a:ext cx="345600"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9853736" y="5297654"/>
            <a:ext cx="338584"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a:off x="10601678" y="5297654"/>
            <a:ext cx="65718"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a:off x="10596920" y="5297654"/>
            <a:ext cx="396251"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10596920" y="5297654"/>
            <a:ext cx="738791"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49" name="TextBox 248"/>
          <p:cNvSpPr txBox="1"/>
          <p:nvPr/>
        </p:nvSpPr>
        <p:spPr>
          <a:xfrm>
            <a:off x="6340519" y="1764565"/>
            <a:ext cx="1617456" cy="368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ller"/>
                <a:ea typeface="+mn-ea"/>
                <a:cs typeface="+mn-cs"/>
              </a:rPr>
              <a:t>Paul</a:t>
            </a:r>
          </a:p>
        </p:txBody>
      </p:sp>
      <p:sp>
        <p:nvSpPr>
          <p:cNvPr id="250" name="TextBox 249"/>
          <p:cNvSpPr txBox="1"/>
          <p:nvPr/>
        </p:nvSpPr>
        <p:spPr>
          <a:xfrm>
            <a:off x="2304250" y="2669543"/>
            <a:ext cx="1617456" cy="368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ller"/>
                <a:ea typeface="+mn-ea"/>
                <a:cs typeface="+mn-cs"/>
              </a:rPr>
              <a:t>Timothy</a:t>
            </a:r>
          </a:p>
        </p:txBody>
      </p:sp>
      <p:sp>
        <p:nvSpPr>
          <p:cNvPr id="251" name="TextBox 250"/>
          <p:cNvSpPr txBox="1"/>
          <p:nvPr/>
        </p:nvSpPr>
        <p:spPr>
          <a:xfrm>
            <a:off x="5167453" y="2896331"/>
            <a:ext cx="1617456" cy="368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ller"/>
                <a:ea typeface="+mn-ea"/>
                <a:cs typeface="+mn-cs"/>
              </a:rPr>
              <a:t>Titus</a:t>
            </a:r>
          </a:p>
        </p:txBody>
      </p:sp>
      <p:sp>
        <p:nvSpPr>
          <p:cNvPr id="252" name="TextBox 251"/>
          <p:cNvSpPr txBox="1"/>
          <p:nvPr/>
        </p:nvSpPr>
        <p:spPr>
          <a:xfrm>
            <a:off x="8812244" y="2671979"/>
            <a:ext cx="1617456" cy="368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ller"/>
                <a:ea typeface="+mn-ea"/>
                <a:cs typeface="+mn-cs"/>
              </a:rPr>
              <a:t>Epaphras</a:t>
            </a:r>
            <a:endParaRPr kumimoji="0" lang="en-US" sz="1800" b="1" i="0" u="none" strike="noStrike" kern="1200" cap="none" spc="0" normalizeH="0" baseline="0" noProof="0" dirty="0">
              <a:ln>
                <a:noFill/>
              </a:ln>
              <a:solidFill>
                <a:prstClr val="black"/>
              </a:solidFill>
              <a:effectLst/>
              <a:uLnTx/>
              <a:uFillTx/>
              <a:latin typeface="Aller"/>
              <a:ea typeface="+mn-ea"/>
              <a:cs typeface="+mn-cs"/>
            </a:endParaRPr>
          </a:p>
        </p:txBody>
      </p:sp>
      <p:sp>
        <p:nvSpPr>
          <p:cNvPr id="3" name="Oval 2">
            <a:extLst>
              <a:ext uri="{FF2B5EF4-FFF2-40B4-BE49-F238E27FC236}">
                <a16:creationId xmlns:a16="http://schemas.microsoft.com/office/drawing/2014/main" id="{FCC69BBB-BD20-4B91-BC2F-3FEB41A5A453}"/>
              </a:ext>
            </a:extLst>
          </p:cNvPr>
          <p:cNvSpPr/>
          <p:nvPr/>
        </p:nvSpPr>
        <p:spPr>
          <a:xfrm>
            <a:off x="1253296" y="1443700"/>
            <a:ext cx="9719813" cy="283022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sp>
        <p:nvSpPr>
          <p:cNvPr id="88" name="Oval 87">
            <a:extLst>
              <a:ext uri="{FF2B5EF4-FFF2-40B4-BE49-F238E27FC236}">
                <a16:creationId xmlns:a16="http://schemas.microsoft.com/office/drawing/2014/main" id="{A580E698-7BFA-430F-9D3A-C69A9FC911E7}"/>
              </a:ext>
            </a:extLst>
          </p:cNvPr>
          <p:cNvSpPr/>
          <p:nvPr/>
        </p:nvSpPr>
        <p:spPr>
          <a:xfrm>
            <a:off x="581138" y="2573028"/>
            <a:ext cx="3839038" cy="2830222"/>
          </a:xfrm>
          <a:prstGeom prst="ellipse">
            <a:avLst/>
          </a:prstGeom>
          <a:solidFill>
            <a:srgbClr val="0070C0">
              <a:alpha val="25098"/>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sp>
        <p:nvSpPr>
          <p:cNvPr id="89" name="Oval 88">
            <a:extLst>
              <a:ext uri="{FF2B5EF4-FFF2-40B4-BE49-F238E27FC236}">
                <a16:creationId xmlns:a16="http://schemas.microsoft.com/office/drawing/2014/main" id="{4BAF0F9F-96C7-408A-BF2A-C078AEACC03F}"/>
              </a:ext>
            </a:extLst>
          </p:cNvPr>
          <p:cNvSpPr/>
          <p:nvPr/>
        </p:nvSpPr>
        <p:spPr>
          <a:xfrm>
            <a:off x="4514660" y="2725856"/>
            <a:ext cx="3135422" cy="2667403"/>
          </a:xfrm>
          <a:prstGeom prst="ellipse">
            <a:avLst/>
          </a:prstGeom>
          <a:solidFill>
            <a:srgbClr val="0070C0">
              <a:alpha val="25098"/>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sp>
        <p:nvSpPr>
          <p:cNvPr id="90" name="Oval 89">
            <a:extLst>
              <a:ext uri="{FF2B5EF4-FFF2-40B4-BE49-F238E27FC236}">
                <a16:creationId xmlns:a16="http://schemas.microsoft.com/office/drawing/2014/main" id="{CB6859C1-9CE8-4D51-8718-4F603806B235}"/>
              </a:ext>
            </a:extLst>
          </p:cNvPr>
          <p:cNvSpPr/>
          <p:nvPr/>
        </p:nvSpPr>
        <p:spPr>
          <a:xfrm>
            <a:off x="7815574" y="2523201"/>
            <a:ext cx="3901047" cy="2830222"/>
          </a:xfrm>
          <a:prstGeom prst="ellipse">
            <a:avLst/>
          </a:prstGeom>
          <a:solidFill>
            <a:srgbClr val="0070C0">
              <a:alpha val="25098"/>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sp>
        <p:nvSpPr>
          <p:cNvPr id="91" name="Oval 90">
            <a:extLst>
              <a:ext uri="{FF2B5EF4-FFF2-40B4-BE49-F238E27FC236}">
                <a16:creationId xmlns:a16="http://schemas.microsoft.com/office/drawing/2014/main" id="{31E02DD5-4586-4547-BEE6-E887B1ECB9F7}"/>
              </a:ext>
            </a:extLst>
          </p:cNvPr>
          <p:cNvSpPr/>
          <p:nvPr/>
        </p:nvSpPr>
        <p:spPr>
          <a:xfrm rot="801414">
            <a:off x="471762" y="4053997"/>
            <a:ext cx="1316890" cy="2830222"/>
          </a:xfrm>
          <a:prstGeom prst="ellipse">
            <a:avLst/>
          </a:prstGeom>
          <a:solidFill>
            <a:srgbClr val="002060">
              <a:alpha val="25098"/>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sp>
        <p:nvSpPr>
          <p:cNvPr id="92" name="Oval 91">
            <a:extLst>
              <a:ext uri="{FF2B5EF4-FFF2-40B4-BE49-F238E27FC236}">
                <a16:creationId xmlns:a16="http://schemas.microsoft.com/office/drawing/2014/main" id="{DFB77171-4EBF-4498-A92A-E2B638CFB048}"/>
              </a:ext>
            </a:extLst>
          </p:cNvPr>
          <p:cNvSpPr/>
          <p:nvPr/>
        </p:nvSpPr>
        <p:spPr>
          <a:xfrm>
            <a:off x="1802309" y="4012726"/>
            <a:ext cx="892539" cy="2830222"/>
          </a:xfrm>
          <a:prstGeom prst="ellipse">
            <a:avLst/>
          </a:prstGeom>
          <a:solidFill>
            <a:srgbClr val="002060">
              <a:alpha val="25098"/>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sp>
        <p:nvSpPr>
          <p:cNvPr id="93" name="Oval 92">
            <a:extLst>
              <a:ext uri="{FF2B5EF4-FFF2-40B4-BE49-F238E27FC236}">
                <a16:creationId xmlns:a16="http://schemas.microsoft.com/office/drawing/2014/main" id="{F7F5E90A-8629-4FF6-9AB4-F3903DF86C4B}"/>
              </a:ext>
            </a:extLst>
          </p:cNvPr>
          <p:cNvSpPr/>
          <p:nvPr/>
        </p:nvSpPr>
        <p:spPr>
          <a:xfrm rot="20609515">
            <a:off x="2782999" y="4026616"/>
            <a:ext cx="1316890" cy="2830222"/>
          </a:xfrm>
          <a:prstGeom prst="ellipse">
            <a:avLst/>
          </a:prstGeom>
          <a:solidFill>
            <a:srgbClr val="002060">
              <a:alpha val="25098"/>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spTree>
    <p:extLst>
      <p:ext uri="{BB962C8B-B14F-4D97-AF65-F5344CB8AC3E}">
        <p14:creationId xmlns:p14="http://schemas.microsoft.com/office/powerpoint/2010/main" val="19219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up)">
                                      <p:cBhvr>
                                        <p:cTn id="12" dur="1500"/>
                                        <p:tgtEl>
                                          <p:spTgt spid="8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wipe(up)">
                                      <p:cBhvr>
                                        <p:cTn id="15" dur="1500"/>
                                        <p:tgtEl>
                                          <p:spTgt spid="8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wipe(up)">
                                      <p:cBhvr>
                                        <p:cTn id="18" dur="1500"/>
                                        <p:tgtEl>
                                          <p:spTgt spid="9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up)">
                                      <p:cBhvr>
                                        <p:cTn id="23" dur="1500"/>
                                        <p:tgtEl>
                                          <p:spTgt spid="9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wipe(up)">
                                      <p:cBhvr>
                                        <p:cTn id="26" dur="1500"/>
                                        <p:tgtEl>
                                          <p:spTgt spid="9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wipe(up)">
                                      <p:cBhvr>
                                        <p:cTn id="29" dur="1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8" grpId="0" animBg="1"/>
      <p:bldP spid="89" grpId="0" animBg="1"/>
      <p:bldP spid="90" grpId="0" animBg="1"/>
      <p:bldP spid="91" grpId="0" animBg="1"/>
      <p:bldP spid="92" grpId="0" animBg="1"/>
      <p:bldP spid="9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2217" y="272736"/>
            <a:ext cx="10058400" cy="51098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A Clear</a:t>
            </a:r>
            <a:r>
              <a:rPr kumimoji="0" lang="en-US" sz="6000" b="0" i="0" u="none" strike="noStrike" kern="1200" cap="none" spc="-50" normalizeH="0" noProof="0" dirty="0">
                <a:ln>
                  <a:noFill/>
                </a:ln>
                <a:solidFill>
                  <a:prstClr val="black">
                    <a:lumMod val="75000"/>
                    <a:lumOff val="25000"/>
                  </a:prstClr>
                </a:solidFill>
                <a:effectLst/>
                <a:uLnTx/>
                <a:uFillTx/>
                <a:latin typeface="Raleway"/>
                <a:ea typeface="+mj-ea"/>
                <a:cs typeface="+mj-cs"/>
              </a:rPr>
              <a:t> Path of</a:t>
            </a: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 Discipleship</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606" b="16873"/>
          <a:stretch/>
        </p:blipFill>
        <p:spPr>
          <a:xfrm>
            <a:off x="238494" y="1444337"/>
            <a:ext cx="11605846" cy="4208318"/>
          </a:xfrm>
          <a:prstGeom prst="rect">
            <a:avLst/>
          </a:prstGeom>
        </p:spPr>
      </p:pic>
      <p:sp>
        <p:nvSpPr>
          <p:cNvPr id="4" name="Text Box 2"/>
          <p:cNvSpPr txBox="1">
            <a:spLocks noChangeArrowheads="1"/>
          </p:cNvSpPr>
          <p:nvPr/>
        </p:nvSpPr>
        <p:spPr bwMode="auto">
          <a:xfrm>
            <a:off x="279801" y="4489442"/>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Relational Outreach</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 Box 2"/>
          <p:cNvSpPr txBox="1">
            <a:spLocks noChangeArrowheads="1"/>
          </p:cNvSpPr>
          <p:nvPr/>
        </p:nvSpPr>
        <p:spPr bwMode="auto">
          <a:xfrm>
            <a:off x="3212309" y="4483096"/>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Conversion </a:t>
            </a:r>
            <a:r>
              <a:rPr lang="en-US" altLang="en-US" sz="2000" b="1" dirty="0">
                <a:solidFill>
                  <a:srgbClr val="000000"/>
                </a:solidFill>
                <a:latin typeface="Garamond" panose="02020404030301010803" pitchFamily="18" charset="0"/>
              </a:rPr>
              <a:t>Greenhouse</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6" name="Text Box 2"/>
          <p:cNvSpPr txBox="1">
            <a:spLocks noChangeArrowheads="1"/>
          </p:cNvSpPr>
          <p:nvPr/>
        </p:nvSpPr>
        <p:spPr bwMode="auto">
          <a:xfrm>
            <a:off x="6144817" y="4483096"/>
            <a:ext cx="2660650"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Transformational</a:t>
            </a:r>
            <a:r>
              <a:rPr kumimoji="0" lang="en-US" altLang="en-US" sz="2000" b="1" i="0" u="none" strike="noStrike" cap="none" normalizeH="0" dirty="0">
                <a:ln>
                  <a:noFill/>
                </a:ln>
                <a:solidFill>
                  <a:srgbClr val="000000"/>
                </a:solidFill>
                <a:effectLst/>
                <a:latin typeface="Garamond" panose="02020404030301010803" pitchFamily="18" charset="0"/>
              </a:rPr>
              <a:t> </a:t>
            </a:r>
            <a:br>
              <a:rPr kumimoji="0" lang="en-US" altLang="en-US" sz="2000" b="1" i="0" u="none" strike="noStrike" cap="none" normalizeH="0" dirty="0">
                <a:ln>
                  <a:noFill/>
                </a:ln>
                <a:solidFill>
                  <a:srgbClr val="000000"/>
                </a:solidFill>
                <a:effectLst/>
                <a:latin typeface="Garamond" panose="02020404030301010803" pitchFamily="18" charset="0"/>
              </a:rPr>
            </a:br>
            <a:r>
              <a:rPr kumimoji="0" lang="en-US" altLang="en-US" sz="2000" b="1" i="0" u="none" strike="noStrike" cap="none" normalizeH="0" dirty="0">
                <a:ln>
                  <a:noFill/>
                </a:ln>
                <a:solidFill>
                  <a:srgbClr val="000000"/>
                </a:solidFill>
                <a:effectLst/>
                <a:latin typeface="Garamond" panose="02020404030301010803" pitchFamily="18" charset="0"/>
              </a:rPr>
              <a:t>Growth</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7" name="Text Box 2"/>
          <p:cNvSpPr txBox="1">
            <a:spLocks noChangeArrowheads="1"/>
          </p:cNvSpPr>
          <p:nvPr/>
        </p:nvSpPr>
        <p:spPr bwMode="auto">
          <a:xfrm>
            <a:off x="9048751" y="4483096"/>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Missional</a:t>
            </a:r>
            <a:r>
              <a:rPr kumimoji="0" lang="en-US" altLang="en-US" sz="2000" b="1" i="0" u="none" strike="noStrike" cap="none" normalizeH="0" dirty="0">
                <a:ln>
                  <a:noFill/>
                </a:ln>
                <a:solidFill>
                  <a:srgbClr val="000000"/>
                </a:solidFill>
                <a:effectLst/>
                <a:latin typeface="Garamond" panose="02020404030301010803" pitchFamily="18" charset="0"/>
              </a:rPr>
              <a:t> Teams</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2" name="Text Box 2"/>
          <p:cNvSpPr txBox="1">
            <a:spLocks noChangeArrowheads="1"/>
          </p:cNvSpPr>
          <p:nvPr/>
        </p:nvSpPr>
        <p:spPr bwMode="auto">
          <a:xfrm>
            <a:off x="2708080" y="5049928"/>
            <a:ext cx="765175" cy="587375"/>
          </a:xfrm>
          <a:prstGeom prst="rect">
            <a:avLst/>
          </a:prstGeom>
          <a:solidFill>
            <a:srgbClr val="FFFFFF"/>
          </a:solidFill>
          <a:ln w="63500" cmpd="thickThin"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pic>
        <p:nvPicPr>
          <p:cNvPr id="3075" name="Picture 3" descr="golden gate red"/>
          <p:cNvPicPr>
            <a:picLocks noChangeAspect="1" noChangeArrowheads="1"/>
          </p:cNvPicPr>
          <p:nvPr/>
        </p:nvPicPr>
        <p:blipFill>
          <a:blip r:embed="rId4" cstate="print">
            <a:lum contrast="40000"/>
            <a:extLst>
              <a:ext uri="{28A0092B-C50C-407E-A947-70E740481C1C}">
                <a14:useLocalDpi xmlns:a14="http://schemas.microsoft.com/office/drawing/2010/main" val="0"/>
              </a:ext>
            </a:extLst>
          </a:blip>
          <a:srcRect l="7571" t="17310" r="6490" b="19542"/>
          <a:stretch>
            <a:fillRect/>
          </a:stretch>
        </p:blipFill>
        <p:spPr bwMode="auto">
          <a:xfrm>
            <a:off x="2816394" y="5134554"/>
            <a:ext cx="567962" cy="4174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 Box 2"/>
          <p:cNvSpPr txBox="1">
            <a:spLocks noChangeArrowheads="1"/>
          </p:cNvSpPr>
          <p:nvPr/>
        </p:nvSpPr>
        <p:spPr bwMode="auto">
          <a:xfrm>
            <a:off x="5681895" y="5027827"/>
            <a:ext cx="765175" cy="587375"/>
          </a:xfrm>
          <a:prstGeom prst="rect">
            <a:avLst/>
          </a:prstGeom>
          <a:solidFill>
            <a:srgbClr val="FFFFFF"/>
          </a:solidFill>
          <a:ln w="63500" cmpd="thickThin"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pic>
        <p:nvPicPr>
          <p:cNvPr id="11" name="Picture 3" descr="golden gate red"/>
          <p:cNvPicPr>
            <a:picLocks noChangeAspect="1" noChangeArrowheads="1"/>
          </p:cNvPicPr>
          <p:nvPr/>
        </p:nvPicPr>
        <p:blipFill>
          <a:blip r:embed="rId4" cstate="print">
            <a:lum contrast="40000"/>
            <a:extLst>
              <a:ext uri="{28A0092B-C50C-407E-A947-70E740481C1C}">
                <a14:useLocalDpi xmlns:a14="http://schemas.microsoft.com/office/drawing/2010/main" val="0"/>
              </a:ext>
            </a:extLst>
          </a:blip>
          <a:srcRect l="7571" t="17310" r="6490" b="19542"/>
          <a:stretch>
            <a:fillRect/>
          </a:stretch>
        </p:blipFill>
        <p:spPr bwMode="auto">
          <a:xfrm>
            <a:off x="5790209" y="5112453"/>
            <a:ext cx="567962" cy="4174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 Box 2"/>
          <p:cNvSpPr txBox="1">
            <a:spLocks noChangeArrowheads="1"/>
          </p:cNvSpPr>
          <p:nvPr/>
        </p:nvSpPr>
        <p:spPr bwMode="auto">
          <a:xfrm>
            <a:off x="8654803" y="5027827"/>
            <a:ext cx="765175" cy="587375"/>
          </a:xfrm>
          <a:prstGeom prst="rect">
            <a:avLst/>
          </a:prstGeom>
          <a:solidFill>
            <a:srgbClr val="FFFFFF"/>
          </a:solidFill>
          <a:ln w="63500" cmpd="thickThin"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pic>
        <p:nvPicPr>
          <p:cNvPr id="13" name="Picture 3" descr="golden gate red"/>
          <p:cNvPicPr>
            <a:picLocks noChangeAspect="1" noChangeArrowheads="1"/>
          </p:cNvPicPr>
          <p:nvPr/>
        </p:nvPicPr>
        <p:blipFill>
          <a:blip r:embed="rId4" cstate="print">
            <a:lum contrast="40000"/>
            <a:extLst>
              <a:ext uri="{28A0092B-C50C-407E-A947-70E740481C1C}">
                <a14:useLocalDpi xmlns:a14="http://schemas.microsoft.com/office/drawing/2010/main" val="0"/>
              </a:ext>
            </a:extLst>
          </a:blip>
          <a:srcRect l="7571" t="17310" r="6490" b="19542"/>
          <a:stretch>
            <a:fillRect/>
          </a:stretch>
        </p:blipFill>
        <p:spPr bwMode="auto">
          <a:xfrm>
            <a:off x="8763117" y="5112453"/>
            <a:ext cx="567962" cy="4174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1636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250"/>
                                        <p:tgtEl>
                                          <p:spTgt spid="3075"/>
                                        </p:tgtEl>
                                      </p:cBhvr>
                                    </p:animEffect>
                                    <p:anim calcmode="lin" valueType="num">
                                      <p:cBhvr>
                                        <p:cTn id="13" dur="250" fill="hold"/>
                                        <p:tgtEl>
                                          <p:spTgt spid="3075"/>
                                        </p:tgtEl>
                                        <p:attrNameLst>
                                          <p:attrName>ppt_x</p:attrName>
                                        </p:attrNameLst>
                                      </p:cBhvr>
                                      <p:tavLst>
                                        <p:tav tm="0">
                                          <p:val>
                                            <p:strVal val="#ppt_x"/>
                                          </p:val>
                                        </p:tav>
                                        <p:tav tm="100000">
                                          <p:val>
                                            <p:strVal val="#ppt_x"/>
                                          </p:val>
                                        </p:tav>
                                      </p:tavLst>
                                    </p:anim>
                                    <p:anim calcmode="lin" valueType="num">
                                      <p:cBhvr>
                                        <p:cTn id="14" dur="25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anim calcmode="lin" valueType="num">
                                      <p:cBhvr>
                                        <p:cTn id="20" dur="250" fill="hold"/>
                                        <p:tgtEl>
                                          <p:spTgt spid="10"/>
                                        </p:tgtEl>
                                        <p:attrNameLst>
                                          <p:attrName>ppt_x</p:attrName>
                                        </p:attrNameLst>
                                      </p:cBhvr>
                                      <p:tavLst>
                                        <p:tav tm="0">
                                          <p:val>
                                            <p:strVal val="#ppt_x"/>
                                          </p:val>
                                        </p:tav>
                                        <p:tav tm="100000">
                                          <p:val>
                                            <p:strVal val="#ppt_x"/>
                                          </p:val>
                                        </p:tav>
                                      </p:tavLst>
                                    </p:anim>
                                    <p:anim calcmode="lin" valueType="num">
                                      <p:cBhvr>
                                        <p:cTn id="21" dur="25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anim calcmode="lin" valueType="num">
                                      <p:cBhvr>
                                        <p:cTn id="25" dur="250" fill="hold"/>
                                        <p:tgtEl>
                                          <p:spTgt spid="11"/>
                                        </p:tgtEl>
                                        <p:attrNameLst>
                                          <p:attrName>ppt_x</p:attrName>
                                        </p:attrNameLst>
                                      </p:cBhvr>
                                      <p:tavLst>
                                        <p:tav tm="0">
                                          <p:val>
                                            <p:strVal val="#ppt_x"/>
                                          </p:val>
                                        </p:tav>
                                        <p:tav tm="100000">
                                          <p:val>
                                            <p:strVal val="#ppt_x"/>
                                          </p:val>
                                        </p:tav>
                                      </p:tavLst>
                                    </p:anim>
                                    <p:anim calcmode="lin" valueType="num">
                                      <p:cBhvr>
                                        <p:cTn id="26"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anim calcmode="lin" valueType="num">
                                      <p:cBhvr>
                                        <p:cTn id="32" dur="250" fill="hold"/>
                                        <p:tgtEl>
                                          <p:spTgt spid="12"/>
                                        </p:tgtEl>
                                        <p:attrNameLst>
                                          <p:attrName>ppt_x</p:attrName>
                                        </p:attrNameLst>
                                      </p:cBhvr>
                                      <p:tavLst>
                                        <p:tav tm="0">
                                          <p:val>
                                            <p:strVal val="#ppt_x"/>
                                          </p:val>
                                        </p:tav>
                                        <p:tav tm="100000">
                                          <p:val>
                                            <p:strVal val="#ppt_x"/>
                                          </p:val>
                                        </p:tav>
                                      </p:tavLst>
                                    </p:anim>
                                    <p:anim calcmode="lin" valueType="num">
                                      <p:cBhvr>
                                        <p:cTn id="33" dur="25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anim calcmode="lin" valueType="num">
                                      <p:cBhvr>
                                        <p:cTn id="37" dur="250" fill="hold"/>
                                        <p:tgtEl>
                                          <p:spTgt spid="13"/>
                                        </p:tgtEl>
                                        <p:attrNameLst>
                                          <p:attrName>ppt_x</p:attrName>
                                        </p:attrNameLst>
                                      </p:cBhvr>
                                      <p:tavLst>
                                        <p:tav tm="0">
                                          <p:val>
                                            <p:strVal val="#ppt_x"/>
                                          </p:val>
                                        </p:tav>
                                        <p:tav tm="100000">
                                          <p:val>
                                            <p:strVal val="#ppt_x"/>
                                          </p:val>
                                        </p:tav>
                                      </p:tavLst>
                                    </p:anim>
                                    <p:anim calcmode="lin" valueType="num">
                                      <p:cBhvr>
                                        <p:cTn id="38"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4" name="Group"/>
          <p:cNvGrpSpPr/>
          <p:nvPr/>
        </p:nvGrpSpPr>
        <p:grpSpPr>
          <a:xfrm>
            <a:off x="376832" y="888255"/>
            <a:ext cx="4916935" cy="5206303"/>
            <a:chOff x="0" y="0"/>
            <a:chExt cx="4916933" cy="5206301"/>
          </a:xfrm>
        </p:grpSpPr>
        <p:sp>
          <p:nvSpPr>
            <p:cNvPr id="492" name="Rectangle"/>
            <p:cNvSpPr/>
            <p:nvPr/>
          </p:nvSpPr>
          <p:spPr>
            <a:xfrm>
              <a:off x="8532" y="1260999"/>
              <a:ext cx="4899870" cy="3945303"/>
            </a:xfrm>
            <a:prstGeom prst="rect">
              <a:avLst/>
            </a:prstGeom>
            <a:solidFill>
              <a:srgbClr val="FFFFFF"/>
            </a:solidFill>
            <a:ln w="12700" cap="flat">
              <a:solidFill>
                <a:srgbClr val="2F5A73"/>
              </a:solidFill>
              <a:prstDash val="solid"/>
              <a:miter lim="800000"/>
            </a:ln>
            <a:effectLst/>
          </p:spPr>
          <p:txBody>
            <a:bodyPr wrap="square" lIns="45719" tIns="45719" rIns="45719" bIns="45719" numCol="1" anchor="ctr">
              <a:noAutofit/>
            </a:bodyPr>
            <a:lstStyle/>
            <a:p>
              <a:endParaRPr/>
            </a:p>
          </p:txBody>
        </p:sp>
        <p:sp>
          <p:nvSpPr>
            <p:cNvPr id="493" name="Triangle"/>
            <p:cNvSpPr/>
            <p:nvPr/>
          </p:nvSpPr>
          <p:spPr>
            <a:xfrm>
              <a:off x="0" y="0"/>
              <a:ext cx="4916934" cy="12697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solidFill>
                <a:srgbClr val="2F5A73"/>
              </a:solidFill>
              <a:prstDash val="solid"/>
              <a:miter lim="800000"/>
            </a:ln>
            <a:effectLst/>
          </p:spPr>
          <p:txBody>
            <a:bodyPr wrap="square" lIns="45719" tIns="45719" rIns="45719" bIns="45719" numCol="1" anchor="ctr">
              <a:noAutofit/>
            </a:bodyPr>
            <a:lstStyle/>
            <a:p>
              <a:endParaRPr/>
            </a:p>
          </p:txBody>
        </p:sp>
      </p:grpSp>
      <p:grpSp>
        <p:nvGrpSpPr>
          <p:cNvPr id="497" name="Group"/>
          <p:cNvGrpSpPr/>
          <p:nvPr/>
        </p:nvGrpSpPr>
        <p:grpSpPr>
          <a:xfrm>
            <a:off x="2569021" y="149072"/>
            <a:ext cx="532558" cy="786558"/>
            <a:chOff x="0" y="0"/>
            <a:chExt cx="532556" cy="786556"/>
          </a:xfrm>
        </p:grpSpPr>
        <p:sp>
          <p:nvSpPr>
            <p:cNvPr id="495" name="Rectangle"/>
            <p:cNvSpPr/>
            <p:nvPr/>
          </p:nvSpPr>
          <p:spPr>
            <a:xfrm>
              <a:off x="216991" y="0"/>
              <a:ext cx="98575" cy="786557"/>
            </a:xfrm>
            <a:prstGeom prst="rect">
              <a:avLst/>
            </a:prstGeom>
            <a:solidFill>
              <a:srgbClr val="2F5A73"/>
            </a:solidFill>
            <a:ln w="12700" cap="flat">
              <a:solidFill>
                <a:srgbClr val="2F5A73"/>
              </a:solidFill>
              <a:prstDash val="solid"/>
              <a:miter lim="800000"/>
            </a:ln>
            <a:effectLst/>
          </p:spPr>
          <p:txBody>
            <a:bodyPr wrap="square" lIns="45719" tIns="45719" rIns="45719" bIns="45719" numCol="1" anchor="ctr">
              <a:noAutofit/>
            </a:bodyPr>
            <a:lstStyle/>
            <a:p>
              <a:endParaRPr/>
            </a:p>
          </p:txBody>
        </p:sp>
        <p:sp>
          <p:nvSpPr>
            <p:cNvPr id="496" name="Rectangle"/>
            <p:cNvSpPr/>
            <p:nvPr/>
          </p:nvSpPr>
          <p:spPr>
            <a:xfrm rot="16200000" flipH="1">
              <a:off x="216991" y="-25400"/>
              <a:ext cx="98575" cy="532557"/>
            </a:xfrm>
            <a:prstGeom prst="rect">
              <a:avLst/>
            </a:prstGeom>
            <a:solidFill>
              <a:srgbClr val="2F5A73"/>
            </a:solidFill>
            <a:ln w="12700" cap="flat">
              <a:solidFill>
                <a:srgbClr val="2F5A73"/>
              </a:solidFill>
              <a:prstDash val="solid"/>
              <a:miter lim="800000"/>
            </a:ln>
            <a:effectLst/>
          </p:spPr>
          <p:txBody>
            <a:bodyPr wrap="square" lIns="45719" tIns="45719" rIns="45719" bIns="45719" numCol="1" anchor="ctr">
              <a:noAutofit/>
            </a:bodyPr>
            <a:lstStyle/>
            <a:p>
              <a:endParaRPr/>
            </a:p>
          </p:txBody>
        </p:sp>
      </p:grpSp>
      <p:sp>
        <p:nvSpPr>
          <p:cNvPr id="498" name="Programs"/>
          <p:cNvSpPr txBox="1"/>
          <p:nvPr/>
        </p:nvSpPr>
        <p:spPr>
          <a:xfrm>
            <a:off x="1792369" y="1414780"/>
            <a:ext cx="2085862"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600">
                <a:solidFill>
                  <a:srgbClr val="0C2943"/>
                </a:solidFill>
              </a:defRPr>
            </a:lvl1pPr>
          </a:lstStyle>
          <a:p>
            <a:r>
              <a:t>Programs</a:t>
            </a:r>
          </a:p>
        </p:txBody>
      </p:sp>
      <p:sp>
        <p:nvSpPr>
          <p:cNvPr id="499" name="Bible Studies"/>
          <p:cNvSpPr/>
          <p:nvPr/>
        </p:nvSpPr>
        <p:spPr>
          <a:xfrm>
            <a:off x="508000" y="2324100"/>
            <a:ext cx="112524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Bible Studies</a:t>
            </a:r>
          </a:p>
        </p:txBody>
      </p:sp>
      <p:sp>
        <p:nvSpPr>
          <p:cNvPr id="500" name="Women’s Group"/>
          <p:cNvSpPr/>
          <p:nvPr/>
        </p:nvSpPr>
        <p:spPr>
          <a:xfrm>
            <a:off x="706784" y="2735701"/>
            <a:ext cx="133866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Women’s Group</a:t>
            </a:r>
          </a:p>
        </p:txBody>
      </p:sp>
      <p:sp>
        <p:nvSpPr>
          <p:cNvPr id="501" name="Adult Formation Catechists"/>
          <p:cNvSpPr/>
          <p:nvPr/>
        </p:nvSpPr>
        <p:spPr>
          <a:xfrm>
            <a:off x="452090" y="3146083"/>
            <a:ext cx="2073162"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Adult Formation Catechists</a:t>
            </a:r>
          </a:p>
        </p:txBody>
      </p:sp>
      <p:sp>
        <p:nvSpPr>
          <p:cNvPr id="502" name="Youth Formation Catechists"/>
          <p:cNvSpPr/>
          <p:nvPr/>
        </p:nvSpPr>
        <p:spPr>
          <a:xfrm>
            <a:off x="2789584" y="3151256"/>
            <a:ext cx="2170694"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Youth Formation Catechists</a:t>
            </a:r>
          </a:p>
        </p:txBody>
      </p:sp>
      <p:sp>
        <p:nvSpPr>
          <p:cNvPr id="503" name="Prayer Chain"/>
          <p:cNvSpPr/>
          <p:nvPr/>
        </p:nvSpPr>
        <p:spPr>
          <a:xfrm>
            <a:off x="508000" y="5246134"/>
            <a:ext cx="112524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Prayer Chain</a:t>
            </a:r>
          </a:p>
        </p:txBody>
      </p:sp>
      <p:sp>
        <p:nvSpPr>
          <p:cNvPr id="504" name="Vocations Crucifix"/>
          <p:cNvSpPr/>
          <p:nvPr/>
        </p:nvSpPr>
        <p:spPr>
          <a:xfrm>
            <a:off x="1818171" y="5246134"/>
            <a:ext cx="146704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Vocations Crucifix</a:t>
            </a:r>
          </a:p>
        </p:txBody>
      </p:sp>
      <p:sp>
        <p:nvSpPr>
          <p:cNvPr id="505" name="Saturday Men’s Group"/>
          <p:cNvSpPr/>
          <p:nvPr/>
        </p:nvSpPr>
        <p:spPr>
          <a:xfrm>
            <a:off x="2260349" y="2735701"/>
            <a:ext cx="178941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Saturday Men’s Group</a:t>
            </a:r>
          </a:p>
        </p:txBody>
      </p:sp>
      <p:sp>
        <p:nvSpPr>
          <p:cNvPr id="506" name="Parish Men’s Program"/>
          <p:cNvSpPr/>
          <p:nvPr/>
        </p:nvSpPr>
        <p:spPr>
          <a:xfrm>
            <a:off x="1695040" y="4396558"/>
            <a:ext cx="175413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Parish Men’s Program</a:t>
            </a:r>
          </a:p>
        </p:txBody>
      </p:sp>
      <p:sp>
        <p:nvSpPr>
          <p:cNvPr id="507" name="Prayer Team"/>
          <p:cNvSpPr/>
          <p:nvPr/>
        </p:nvSpPr>
        <p:spPr>
          <a:xfrm>
            <a:off x="1829855" y="3959347"/>
            <a:ext cx="112524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Prayer Team</a:t>
            </a:r>
          </a:p>
        </p:txBody>
      </p:sp>
      <p:sp>
        <p:nvSpPr>
          <p:cNvPr id="508" name="First Friday"/>
          <p:cNvSpPr/>
          <p:nvPr/>
        </p:nvSpPr>
        <p:spPr>
          <a:xfrm>
            <a:off x="2160260" y="3574403"/>
            <a:ext cx="103196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First Friday</a:t>
            </a:r>
          </a:p>
        </p:txBody>
      </p:sp>
      <p:sp>
        <p:nvSpPr>
          <p:cNvPr id="509" name="Theology Night"/>
          <p:cNvSpPr/>
          <p:nvPr/>
        </p:nvSpPr>
        <p:spPr>
          <a:xfrm>
            <a:off x="2087835" y="4821346"/>
            <a:ext cx="133866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Theology Night</a:t>
            </a:r>
          </a:p>
        </p:txBody>
      </p:sp>
      <p:sp>
        <p:nvSpPr>
          <p:cNvPr id="510" name="Women’s Retreat"/>
          <p:cNvSpPr/>
          <p:nvPr/>
        </p:nvSpPr>
        <p:spPr>
          <a:xfrm>
            <a:off x="1988095" y="2324100"/>
            <a:ext cx="146705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Women’s Retreat</a:t>
            </a:r>
          </a:p>
        </p:txBody>
      </p:sp>
      <p:sp>
        <p:nvSpPr>
          <p:cNvPr id="511" name="Exodus 90"/>
          <p:cNvSpPr/>
          <p:nvPr/>
        </p:nvSpPr>
        <p:spPr>
          <a:xfrm>
            <a:off x="3995256" y="2324100"/>
            <a:ext cx="101745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Exodus 90</a:t>
            </a:r>
          </a:p>
        </p:txBody>
      </p:sp>
      <p:sp>
        <p:nvSpPr>
          <p:cNvPr id="512" name="- Beta -"/>
          <p:cNvSpPr/>
          <p:nvPr/>
        </p:nvSpPr>
        <p:spPr>
          <a:xfrm>
            <a:off x="431240" y="4396558"/>
            <a:ext cx="114810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rPr dirty="0"/>
              <a:t>Beta</a:t>
            </a:r>
            <a:r>
              <a:rPr lang="en-US" dirty="0"/>
              <a:t> Groups</a:t>
            </a:r>
            <a:endParaRPr dirty="0"/>
          </a:p>
        </p:txBody>
      </p:sp>
      <p:sp>
        <p:nvSpPr>
          <p:cNvPr id="513" name="Encounter"/>
          <p:cNvSpPr/>
          <p:nvPr/>
        </p:nvSpPr>
        <p:spPr>
          <a:xfrm>
            <a:off x="561890" y="3959347"/>
            <a:ext cx="101746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Encounter</a:t>
            </a:r>
          </a:p>
        </p:txBody>
      </p:sp>
      <p:sp>
        <p:nvSpPr>
          <p:cNvPr id="514" name="K of C"/>
          <p:cNvSpPr/>
          <p:nvPr/>
        </p:nvSpPr>
        <p:spPr>
          <a:xfrm>
            <a:off x="4145185" y="2735701"/>
            <a:ext cx="71760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K of C</a:t>
            </a:r>
          </a:p>
        </p:txBody>
      </p:sp>
      <p:sp>
        <p:nvSpPr>
          <p:cNvPr id="515" name="St. Charlie’s Angels"/>
          <p:cNvSpPr/>
          <p:nvPr/>
        </p:nvSpPr>
        <p:spPr>
          <a:xfrm>
            <a:off x="623085" y="5683344"/>
            <a:ext cx="1359695" cy="326888"/>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rPr lang="en-US" dirty="0"/>
              <a:t>Knitting Club</a:t>
            </a:r>
            <a:endParaRPr dirty="0"/>
          </a:p>
        </p:txBody>
      </p:sp>
      <p:sp>
        <p:nvSpPr>
          <p:cNvPr id="516" name="LAF"/>
          <p:cNvSpPr/>
          <p:nvPr/>
        </p:nvSpPr>
        <p:spPr>
          <a:xfrm>
            <a:off x="2087835" y="5692107"/>
            <a:ext cx="519858" cy="326888"/>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LAF</a:t>
            </a:r>
          </a:p>
        </p:txBody>
      </p:sp>
      <p:sp>
        <p:nvSpPr>
          <p:cNvPr id="517" name="Fall Family Festival"/>
          <p:cNvSpPr/>
          <p:nvPr/>
        </p:nvSpPr>
        <p:spPr>
          <a:xfrm>
            <a:off x="470160" y="4834556"/>
            <a:ext cx="156076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Fall Family Festival</a:t>
            </a:r>
          </a:p>
        </p:txBody>
      </p:sp>
      <p:sp>
        <p:nvSpPr>
          <p:cNvPr id="518" name="Lenten Fish Fry"/>
          <p:cNvSpPr/>
          <p:nvPr/>
        </p:nvSpPr>
        <p:spPr>
          <a:xfrm>
            <a:off x="3065901" y="3959347"/>
            <a:ext cx="1338660"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Lenten Fish Fry</a:t>
            </a:r>
          </a:p>
        </p:txBody>
      </p:sp>
      <p:sp>
        <p:nvSpPr>
          <p:cNvPr id="519" name="Sunday Basketball"/>
          <p:cNvSpPr/>
          <p:nvPr/>
        </p:nvSpPr>
        <p:spPr>
          <a:xfrm>
            <a:off x="3564532" y="4412255"/>
            <a:ext cx="1560762"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Sunday Basketball</a:t>
            </a:r>
          </a:p>
        </p:txBody>
      </p:sp>
      <p:sp>
        <p:nvSpPr>
          <p:cNvPr id="520" name="Women’s Group"/>
          <p:cNvSpPr/>
          <p:nvPr/>
        </p:nvSpPr>
        <p:spPr>
          <a:xfrm>
            <a:off x="2786013" y="5683344"/>
            <a:ext cx="1338661" cy="326888"/>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Women’s Group</a:t>
            </a:r>
          </a:p>
        </p:txBody>
      </p:sp>
      <p:sp>
        <p:nvSpPr>
          <p:cNvPr id="521" name="Donut Sunday"/>
          <p:cNvSpPr/>
          <p:nvPr/>
        </p:nvSpPr>
        <p:spPr>
          <a:xfrm>
            <a:off x="3523133" y="4834556"/>
            <a:ext cx="1338661"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Donut Sunday</a:t>
            </a:r>
          </a:p>
        </p:txBody>
      </p:sp>
      <p:sp>
        <p:nvSpPr>
          <p:cNvPr id="522" name="Ministry Outreach"/>
          <p:cNvSpPr/>
          <p:nvPr/>
        </p:nvSpPr>
        <p:spPr>
          <a:xfrm>
            <a:off x="517016" y="3574403"/>
            <a:ext cx="146704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Ministry Outreach</a:t>
            </a:r>
          </a:p>
        </p:txBody>
      </p:sp>
      <p:sp>
        <p:nvSpPr>
          <p:cNvPr id="523" name="Neighborhood Potluck"/>
          <p:cNvSpPr/>
          <p:nvPr/>
        </p:nvSpPr>
        <p:spPr>
          <a:xfrm>
            <a:off x="3467844" y="5246134"/>
            <a:ext cx="175413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Neighborhood Potluck</a:t>
            </a:r>
          </a:p>
        </p:txBody>
      </p:sp>
      <p:sp>
        <p:nvSpPr>
          <p:cNvPr id="524" name="St. Vincent de Paul"/>
          <p:cNvSpPr/>
          <p:nvPr/>
        </p:nvSpPr>
        <p:spPr>
          <a:xfrm>
            <a:off x="3368414" y="3576044"/>
            <a:ext cx="1568649"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St. Vincent de Paul</a:t>
            </a:r>
          </a:p>
        </p:txBody>
      </p:sp>
      <p:grpSp>
        <p:nvGrpSpPr>
          <p:cNvPr id="540" name="Group"/>
          <p:cNvGrpSpPr/>
          <p:nvPr/>
        </p:nvGrpSpPr>
        <p:grpSpPr>
          <a:xfrm>
            <a:off x="5392918" y="149072"/>
            <a:ext cx="5857151" cy="5945488"/>
            <a:chOff x="0" y="0"/>
            <a:chExt cx="5857150" cy="5945487"/>
          </a:xfrm>
        </p:grpSpPr>
        <p:grpSp>
          <p:nvGrpSpPr>
            <p:cNvPr id="527" name="Group"/>
            <p:cNvGrpSpPr/>
            <p:nvPr/>
          </p:nvGrpSpPr>
          <p:grpSpPr>
            <a:xfrm>
              <a:off x="940214" y="739183"/>
              <a:ext cx="4916936" cy="5206304"/>
              <a:chOff x="0" y="0"/>
              <a:chExt cx="4916934" cy="5206302"/>
            </a:xfrm>
          </p:grpSpPr>
          <p:sp>
            <p:nvSpPr>
              <p:cNvPr id="525" name="Rectangle"/>
              <p:cNvSpPr/>
              <p:nvPr/>
            </p:nvSpPr>
            <p:spPr>
              <a:xfrm>
                <a:off x="8532" y="1260999"/>
                <a:ext cx="4899870" cy="3945303"/>
              </a:xfrm>
              <a:prstGeom prst="rect">
                <a:avLst/>
              </a:prstGeom>
              <a:solidFill>
                <a:srgbClr val="FFFFFF"/>
              </a:solidFill>
              <a:ln w="12700" cap="flat">
                <a:solidFill>
                  <a:srgbClr val="2F5A73"/>
                </a:solidFill>
                <a:prstDash val="solid"/>
                <a:miter lim="800000"/>
              </a:ln>
              <a:effectLst/>
            </p:spPr>
            <p:txBody>
              <a:bodyPr wrap="square" lIns="45719" tIns="45719" rIns="45719" bIns="45719" numCol="1" anchor="ctr">
                <a:noAutofit/>
              </a:bodyPr>
              <a:lstStyle/>
              <a:p>
                <a:endParaRPr/>
              </a:p>
            </p:txBody>
          </p:sp>
          <p:sp>
            <p:nvSpPr>
              <p:cNvPr id="526" name="Triangle"/>
              <p:cNvSpPr/>
              <p:nvPr/>
            </p:nvSpPr>
            <p:spPr>
              <a:xfrm>
                <a:off x="0" y="0"/>
                <a:ext cx="4916934" cy="12697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solidFill>
                  <a:srgbClr val="2F5A73"/>
                </a:solidFill>
                <a:prstDash val="solid"/>
                <a:miter lim="800000"/>
              </a:ln>
              <a:effectLst/>
            </p:spPr>
            <p:txBody>
              <a:bodyPr wrap="square" lIns="45719" tIns="45719" rIns="45719" bIns="45719" numCol="1" anchor="ctr">
                <a:noAutofit/>
              </a:bodyPr>
              <a:lstStyle/>
              <a:p>
                <a:endParaRPr/>
              </a:p>
            </p:txBody>
          </p:sp>
        </p:grpSp>
        <p:grpSp>
          <p:nvGrpSpPr>
            <p:cNvPr id="530" name="Group"/>
            <p:cNvGrpSpPr/>
            <p:nvPr/>
          </p:nvGrpSpPr>
          <p:grpSpPr>
            <a:xfrm>
              <a:off x="3132402" y="0"/>
              <a:ext cx="532558" cy="786557"/>
              <a:chOff x="0" y="0"/>
              <a:chExt cx="532556" cy="786556"/>
            </a:xfrm>
          </p:grpSpPr>
          <p:sp>
            <p:nvSpPr>
              <p:cNvPr id="528" name="Rectangle"/>
              <p:cNvSpPr/>
              <p:nvPr/>
            </p:nvSpPr>
            <p:spPr>
              <a:xfrm>
                <a:off x="216991" y="0"/>
                <a:ext cx="98575" cy="786557"/>
              </a:xfrm>
              <a:prstGeom prst="rect">
                <a:avLst/>
              </a:prstGeom>
              <a:solidFill>
                <a:srgbClr val="2F5A73"/>
              </a:solidFill>
              <a:ln w="12700" cap="flat">
                <a:solidFill>
                  <a:srgbClr val="2F5A73"/>
                </a:solidFill>
                <a:prstDash val="solid"/>
                <a:miter lim="800000"/>
              </a:ln>
              <a:effectLst/>
            </p:spPr>
            <p:txBody>
              <a:bodyPr wrap="square" lIns="45719" tIns="45719" rIns="45719" bIns="45719" numCol="1" anchor="ctr">
                <a:noAutofit/>
              </a:bodyPr>
              <a:lstStyle/>
              <a:p>
                <a:endParaRPr/>
              </a:p>
            </p:txBody>
          </p:sp>
          <p:sp>
            <p:nvSpPr>
              <p:cNvPr id="529" name="Rectangle"/>
              <p:cNvSpPr/>
              <p:nvPr/>
            </p:nvSpPr>
            <p:spPr>
              <a:xfrm rot="16200000" flipH="1">
                <a:off x="216991" y="-25400"/>
                <a:ext cx="98575" cy="532557"/>
              </a:xfrm>
              <a:prstGeom prst="rect">
                <a:avLst/>
              </a:prstGeom>
              <a:solidFill>
                <a:srgbClr val="2F5A73"/>
              </a:solidFill>
              <a:ln w="12700" cap="flat">
                <a:solidFill>
                  <a:srgbClr val="2F5A73"/>
                </a:solidFill>
                <a:prstDash val="solid"/>
                <a:miter lim="800000"/>
              </a:ln>
              <a:effectLst/>
            </p:spPr>
            <p:txBody>
              <a:bodyPr wrap="square" lIns="45719" tIns="45719" rIns="45719" bIns="45719" numCol="1" anchor="ctr">
                <a:noAutofit/>
              </a:bodyPr>
              <a:lstStyle/>
              <a:p>
                <a:endParaRPr/>
              </a:p>
            </p:txBody>
          </p:sp>
        </p:grpSp>
        <p:sp>
          <p:nvSpPr>
            <p:cNvPr id="531" name="VS."/>
            <p:cNvSpPr txBox="1"/>
            <p:nvPr/>
          </p:nvSpPr>
          <p:spPr>
            <a:xfrm>
              <a:off x="0" y="1265707"/>
              <a:ext cx="841063" cy="637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3600">
                  <a:solidFill>
                    <a:srgbClr val="0C2943"/>
                  </a:solidFill>
                </a:defRPr>
              </a:lvl1pPr>
            </a:lstStyle>
            <a:p>
              <a:r>
                <a:t>VS.</a:t>
              </a:r>
            </a:p>
          </p:txBody>
        </p:sp>
        <p:sp>
          <p:nvSpPr>
            <p:cNvPr id="532" name="Path"/>
            <p:cNvSpPr txBox="1"/>
            <p:nvPr/>
          </p:nvSpPr>
          <p:spPr>
            <a:xfrm>
              <a:off x="2876351" y="1265707"/>
              <a:ext cx="1044661" cy="637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3600">
                  <a:solidFill>
                    <a:srgbClr val="0C2943"/>
                  </a:solidFill>
                </a:defRPr>
              </a:lvl1pPr>
            </a:lstStyle>
            <a:p>
              <a:r>
                <a:t>Path</a:t>
              </a:r>
            </a:p>
          </p:txBody>
        </p:sp>
        <p:sp>
          <p:nvSpPr>
            <p:cNvPr id="533" name="Neighborhood Potluck"/>
            <p:cNvSpPr/>
            <p:nvPr/>
          </p:nvSpPr>
          <p:spPr>
            <a:xfrm>
              <a:off x="1046725" y="5224910"/>
              <a:ext cx="1948628" cy="636249"/>
            </a:xfrm>
            <a:prstGeom prst="roundRect">
              <a:avLst>
                <a:gd name="adj" fmla="val 50000"/>
              </a:avLst>
            </a:prstGeom>
            <a:solidFill>
              <a:srgbClr val="FFFFFF"/>
            </a:solidFill>
            <a:ln w="28575"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1200">
                  <a:solidFill>
                    <a:srgbClr val="0C2943"/>
                  </a:solidFill>
                </a:defRPr>
              </a:lvl1pPr>
            </a:lstStyle>
            <a:p>
              <a:r>
                <a:rPr lang="en-US" sz="2000" b="1" dirty="0"/>
                <a:t>Relational Outreach</a:t>
              </a:r>
              <a:endParaRPr sz="2000" b="1" dirty="0"/>
            </a:p>
          </p:txBody>
        </p:sp>
        <p:sp>
          <p:nvSpPr>
            <p:cNvPr id="534" name="Encounter"/>
            <p:cNvSpPr/>
            <p:nvPr/>
          </p:nvSpPr>
          <p:spPr>
            <a:xfrm>
              <a:off x="2367620" y="4250479"/>
              <a:ext cx="1763472" cy="635586"/>
            </a:xfrm>
            <a:prstGeom prst="roundRect">
              <a:avLst>
                <a:gd name="adj" fmla="val 50000"/>
              </a:avLst>
            </a:prstGeom>
            <a:solidFill>
              <a:srgbClr val="FFFFFF"/>
            </a:solidFill>
            <a:ln w="28575"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1200">
                  <a:solidFill>
                    <a:srgbClr val="0C2943"/>
                  </a:solidFill>
                </a:defRPr>
              </a:lvl1pPr>
            </a:lstStyle>
            <a:p>
              <a:r>
                <a:rPr lang="en-US" sz="2000" b="1" dirty="0"/>
                <a:t>Conversion Greenhouses</a:t>
              </a:r>
              <a:endParaRPr sz="2000" b="1" dirty="0"/>
            </a:p>
          </p:txBody>
        </p:sp>
        <p:sp>
          <p:nvSpPr>
            <p:cNvPr id="536" name="Missional Teams"/>
            <p:cNvSpPr/>
            <p:nvPr/>
          </p:nvSpPr>
          <p:spPr>
            <a:xfrm>
              <a:off x="4034633" y="2109731"/>
              <a:ext cx="1749151" cy="710304"/>
            </a:xfrm>
            <a:prstGeom prst="roundRect">
              <a:avLst>
                <a:gd name="adj" fmla="val 50000"/>
              </a:avLst>
            </a:prstGeom>
            <a:solidFill>
              <a:srgbClr val="FFFFFF"/>
            </a:solidFill>
            <a:ln w="28575"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1200">
                  <a:solidFill>
                    <a:srgbClr val="0C2943"/>
                  </a:solidFill>
                </a:defRPr>
              </a:lvl1pPr>
            </a:lstStyle>
            <a:p>
              <a:r>
                <a:rPr sz="2000" b="1" dirty="0"/>
                <a:t>Missional Teams</a:t>
              </a:r>
            </a:p>
          </p:txBody>
        </p:sp>
      </p:grpSp>
      <p:sp>
        <p:nvSpPr>
          <p:cNvPr id="541" name="CEC"/>
          <p:cNvSpPr/>
          <p:nvPr/>
        </p:nvSpPr>
        <p:spPr>
          <a:xfrm>
            <a:off x="4510335" y="3959347"/>
            <a:ext cx="559128" cy="326887"/>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t>CEC</a:t>
            </a:r>
          </a:p>
        </p:txBody>
      </p:sp>
      <p:sp>
        <p:nvSpPr>
          <p:cNvPr id="542" name="ALPHA"/>
          <p:cNvSpPr/>
          <p:nvPr/>
        </p:nvSpPr>
        <p:spPr>
          <a:xfrm>
            <a:off x="4244057" y="5683344"/>
            <a:ext cx="716221" cy="326888"/>
          </a:xfrm>
          <a:prstGeom prst="roundRect">
            <a:avLst>
              <a:gd name="adj" fmla="val 50000"/>
            </a:avLst>
          </a:prstGeom>
          <a:solidFill>
            <a:srgbClr val="FFFFFF"/>
          </a:solidFill>
          <a:ln w="12700">
            <a:solidFill>
              <a:srgbClr val="2F5A73"/>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200">
                <a:solidFill>
                  <a:srgbClr val="0C2943"/>
                </a:solidFill>
              </a:defRPr>
            </a:lvl1pPr>
          </a:lstStyle>
          <a:p>
            <a:r>
              <a:rPr lang="en-US" dirty="0"/>
              <a:t>Alpha</a:t>
            </a:r>
            <a:endParaRPr dirty="0"/>
          </a:p>
        </p:txBody>
      </p:sp>
      <p:sp>
        <p:nvSpPr>
          <p:cNvPr id="53" name="Neighborhood Potluck"/>
          <p:cNvSpPr/>
          <p:nvPr/>
        </p:nvSpPr>
        <p:spPr>
          <a:xfrm>
            <a:off x="8525320" y="3342095"/>
            <a:ext cx="1821837" cy="677075"/>
          </a:xfrm>
          <a:prstGeom prst="roundRect">
            <a:avLst>
              <a:gd name="adj" fmla="val 50000"/>
            </a:avLst>
          </a:prstGeom>
          <a:solidFill>
            <a:srgbClr val="FFFFFF"/>
          </a:solidFill>
          <a:ln w="28575"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a:defRPr sz="1200">
                <a:solidFill>
                  <a:srgbClr val="0C2943"/>
                </a:solidFill>
              </a:defRPr>
            </a:lvl1pPr>
          </a:lstStyle>
          <a:p>
            <a:r>
              <a:rPr lang="en-US" sz="2000" b="1" dirty="0"/>
              <a:t>Discipleship Groups</a:t>
            </a:r>
            <a:endParaRPr sz="2000" b="1" dirty="0"/>
          </a:p>
        </p:txBody>
      </p:sp>
      <p:sp>
        <p:nvSpPr>
          <p:cNvPr id="55" name="Arrow"/>
          <p:cNvSpPr/>
          <p:nvPr/>
        </p:nvSpPr>
        <p:spPr>
          <a:xfrm rot="18674282">
            <a:off x="6987523" y="4821751"/>
            <a:ext cx="508483" cy="229965"/>
          </a:xfrm>
          <a:prstGeom prst="rightArrow">
            <a:avLst>
              <a:gd name="adj1" fmla="val 32706"/>
              <a:gd name="adj2" fmla="val 80983"/>
            </a:avLst>
          </a:prstGeom>
          <a:solidFill>
            <a:srgbClr val="2F5A73"/>
          </a:solidFill>
          <a:ln w="12700" cap="flat">
            <a:solidFill>
              <a:schemeClr val="tx2">
                <a:lumMod val="60000"/>
                <a:lumOff val="40000"/>
              </a:schemeClr>
            </a:solidFill>
            <a:prstDash val="solid"/>
            <a:miter lim="800000"/>
          </a:ln>
          <a:effectLst/>
        </p:spPr>
        <p:txBody>
          <a:bodyPr wrap="square" lIns="45719" tIns="45719" rIns="45719" bIns="45719" numCol="1" anchor="ctr">
            <a:noAutofit/>
          </a:bodyPr>
          <a:lstStyle/>
          <a:p>
            <a:endParaRPr/>
          </a:p>
        </p:txBody>
      </p:sp>
      <p:sp>
        <p:nvSpPr>
          <p:cNvPr id="56" name="Arrow"/>
          <p:cNvSpPr/>
          <p:nvPr/>
        </p:nvSpPr>
        <p:spPr>
          <a:xfrm rot="18674282">
            <a:off x="7742866" y="3786308"/>
            <a:ext cx="508483" cy="229965"/>
          </a:xfrm>
          <a:prstGeom prst="rightArrow">
            <a:avLst>
              <a:gd name="adj1" fmla="val 32706"/>
              <a:gd name="adj2" fmla="val 80983"/>
            </a:avLst>
          </a:prstGeom>
          <a:solidFill>
            <a:srgbClr val="2F5A73"/>
          </a:solidFill>
          <a:ln w="12700" cap="flat">
            <a:solidFill>
              <a:schemeClr val="tx2">
                <a:lumMod val="60000"/>
                <a:lumOff val="40000"/>
              </a:schemeClr>
            </a:solidFill>
            <a:prstDash val="solid"/>
            <a:miter lim="800000"/>
          </a:ln>
          <a:effectLst/>
        </p:spPr>
        <p:txBody>
          <a:bodyPr wrap="square" lIns="45719" tIns="45719" rIns="45719" bIns="45719" numCol="1" anchor="ctr">
            <a:noAutofit/>
          </a:bodyPr>
          <a:lstStyle/>
          <a:p>
            <a:endParaRPr/>
          </a:p>
        </p:txBody>
      </p:sp>
      <p:sp>
        <p:nvSpPr>
          <p:cNvPr id="57" name="Arrow"/>
          <p:cNvSpPr/>
          <p:nvPr/>
        </p:nvSpPr>
        <p:spPr>
          <a:xfrm rot="18674282">
            <a:off x="8523758" y="2730840"/>
            <a:ext cx="508483" cy="229965"/>
          </a:xfrm>
          <a:prstGeom prst="rightArrow">
            <a:avLst>
              <a:gd name="adj1" fmla="val 32706"/>
              <a:gd name="adj2" fmla="val 80983"/>
            </a:avLst>
          </a:prstGeom>
          <a:solidFill>
            <a:srgbClr val="2F5A73"/>
          </a:solidFill>
          <a:ln w="12700" cap="flat">
            <a:solidFill>
              <a:schemeClr val="tx2">
                <a:lumMod val="60000"/>
                <a:lumOff val="40000"/>
              </a:schemeClr>
            </a:solidFill>
            <a:prstDash val="solid"/>
            <a:miter lim="800000"/>
          </a:ln>
          <a:effectLst/>
        </p:spPr>
        <p:txBody>
          <a:bodyPr wrap="square" lIns="45719" tIns="45719" rIns="45719" bIns="45719" numCol="1" anchor="ctr">
            <a:noAutofit/>
          </a:bodyPr>
          <a:lstStyle/>
          <a:p>
            <a:endParaRPr/>
          </a:p>
        </p:txBody>
      </p:sp>
    </p:spTree>
    <p:extLst>
      <p:ext uri="{BB962C8B-B14F-4D97-AF65-F5344CB8AC3E}">
        <p14:creationId xmlns:p14="http://schemas.microsoft.com/office/powerpoint/2010/main" val="2993868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349764"/>
            <a:ext cx="10058400" cy="3103364"/>
          </a:xfrm>
        </p:spPr>
        <p:txBody>
          <a:bodyPr>
            <a:normAutofit/>
          </a:bodyPr>
          <a:lstStyle/>
          <a:p>
            <a:r>
              <a:rPr lang="en-US" dirty="0"/>
              <a:t>Clear Path Assessment</a:t>
            </a:r>
          </a:p>
        </p:txBody>
      </p:sp>
      <p:sp>
        <p:nvSpPr>
          <p:cNvPr id="3" name="Text Placeholder 2"/>
          <p:cNvSpPr>
            <a:spLocks noGrp="1"/>
          </p:cNvSpPr>
          <p:nvPr>
            <p:ph type="body" idx="1"/>
          </p:nvPr>
        </p:nvSpPr>
        <p:spPr/>
        <p:txBody>
          <a:bodyPr>
            <a:normAutofit/>
          </a:bodyPr>
          <a:lstStyle/>
          <a:p>
            <a:endParaRPr lang="en-US" sz="3200" dirty="0"/>
          </a:p>
        </p:txBody>
      </p:sp>
    </p:spTree>
    <p:extLst>
      <p:ext uri="{BB962C8B-B14F-4D97-AF65-F5344CB8AC3E}">
        <p14:creationId xmlns:p14="http://schemas.microsoft.com/office/powerpoint/2010/main" val="1602947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our mission?</a:t>
            </a:r>
          </a:p>
        </p:txBody>
      </p:sp>
      <p:sp>
        <p:nvSpPr>
          <p:cNvPr id="3" name="Content Placeholder 2"/>
          <p:cNvSpPr>
            <a:spLocks noGrp="1"/>
          </p:cNvSpPr>
          <p:nvPr>
            <p:ph idx="1"/>
          </p:nvPr>
        </p:nvSpPr>
        <p:spPr>
          <a:xfrm>
            <a:off x="1097280" y="2369976"/>
            <a:ext cx="10388704" cy="3499118"/>
          </a:xfrm>
        </p:spPr>
        <p:txBody>
          <a:bodyPr>
            <a:normAutofit/>
          </a:bodyPr>
          <a:lstStyle/>
          <a:p>
            <a:pPr marL="457200" indent="-457200">
              <a:buFont typeface="+mj-lt"/>
              <a:buAutoNum type="arabicPeriod"/>
            </a:pPr>
            <a:r>
              <a:rPr lang="en-US" sz="4000" dirty="0"/>
              <a:t>To make Missionary Disciples. </a:t>
            </a:r>
            <a:br>
              <a:rPr lang="en-US" sz="4000" i="1" dirty="0"/>
            </a:br>
            <a:endParaRPr lang="en-US" sz="4000" u="sng" dirty="0"/>
          </a:p>
          <a:p>
            <a:pPr marL="457200" indent="-457200">
              <a:buFont typeface="+mj-lt"/>
              <a:buAutoNum type="arabicPeriod"/>
            </a:pPr>
            <a:r>
              <a:rPr lang="en-US" sz="4000" dirty="0"/>
              <a:t>What is at stake if we fail in our mission?</a:t>
            </a:r>
          </a:p>
        </p:txBody>
      </p:sp>
    </p:spTree>
    <p:extLst>
      <p:ext uri="{BB962C8B-B14F-4D97-AF65-F5344CB8AC3E}">
        <p14:creationId xmlns:p14="http://schemas.microsoft.com/office/powerpoint/2010/main" val="305248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2677" y="1129005"/>
            <a:ext cx="11090031" cy="370300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ller"/>
                <a:ea typeface="+mn-ea"/>
                <a:cs typeface="+mn-cs"/>
              </a:rPr>
              <a:t>People (why) </a:t>
            </a:r>
            <a:r>
              <a:rPr kumimoji="0" lang="en-US" sz="5400" b="0" i="0" u="none" strike="noStrike" kern="1200" cap="none" spc="0" normalizeH="0" baseline="0" noProof="0" dirty="0">
                <a:ln>
                  <a:noFill/>
                </a:ln>
                <a:solidFill>
                  <a:prstClr val="black"/>
                </a:solidFill>
                <a:effectLst/>
                <a:uLnTx/>
                <a:uFillTx/>
                <a:latin typeface="Aller"/>
                <a:ea typeface="+mn-ea"/>
                <a:cs typeface="+mn-cs"/>
              </a:rPr>
              <a:t>– transformed lives</a:t>
            </a:r>
            <a:endParaRPr kumimoji="0" lang="en-US" sz="5400" b="1" i="0" u="none" strike="noStrike" kern="1200" cap="none" spc="0" normalizeH="0" baseline="0" noProof="0" dirty="0">
              <a:ln>
                <a:noFill/>
              </a:ln>
              <a:solidFill>
                <a:prstClr val="black"/>
              </a:solidFill>
              <a:effectLst/>
              <a:uLnTx/>
              <a:uFillTx/>
              <a:latin typeface="Aller"/>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ller"/>
                <a:ea typeface="+mn-ea"/>
                <a:cs typeface="+mn-cs"/>
              </a:rPr>
              <a:t>Process (how) </a:t>
            </a:r>
            <a:r>
              <a:rPr kumimoji="0" lang="en-US" sz="5400" b="0" i="0" u="none" strike="noStrike" kern="1200" cap="none" spc="0" normalizeH="0" baseline="0" noProof="0" dirty="0">
                <a:ln>
                  <a:noFill/>
                </a:ln>
                <a:solidFill>
                  <a:prstClr val="black"/>
                </a:solidFill>
                <a:effectLst/>
                <a:uLnTx/>
                <a:uFillTx/>
                <a:latin typeface="Aller"/>
                <a:ea typeface="+mn-ea"/>
                <a:cs typeface="+mn-cs"/>
              </a:rPr>
              <a:t>– clear path</a:t>
            </a:r>
            <a:endParaRPr kumimoji="0" lang="en-US" sz="5400" b="1" i="0" u="none" strike="noStrike" kern="1200" cap="none" spc="0" normalizeH="0" baseline="0" noProof="0" dirty="0">
              <a:ln>
                <a:noFill/>
              </a:ln>
              <a:solidFill>
                <a:prstClr val="black"/>
              </a:solidFill>
              <a:effectLst/>
              <a:uLnTx/>
              <a:uFillTx/>
              <a:latin typeface="Aller"/>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ller"/>
                <a:ea typeface="+mn-ea"/>
                <a:cs typeface="+mn-cs"/>
              </a:rPr>
              <a:t>Programs (what) </a:t>
            </a:r>
            <a:r>
              <a:rPr kumimoji="0" lang="en-US" sz="5400" b="0" i="0" u="none" strike="noStrike" kern="1200" cap="none" spc="0" normalizeH="0" baseline="0" noProof="0" dirty="0">
                <a:ln>
                  <a:noFill/>
                </a:ln>
                <a:solidFill>
                  <a:prstClr val="black"/>
                </a:solidFill>
                <a:effectLst/>
                <a:uLnTx/>
                <a:uFillTx/>
                <a:latin typeface="Aller"/>
                <a:ea typeface="+mn-ea"/>
                <a:cs typeface="+mn-cs"/>
              </a:rPr>
              <a:t>– concrete</a:t>
            </a:r>
            <a:r>
              <a:rPr lang="en-US" sz="5400" dirty="0">
                <a:solidFill>
                  <a:prstClr val="black"/>
                </a:solidFill>
                <a:latin typeface="Aller"/>
              </a:rPr>
              <a:t> </a:t>
            </a:r>
            <a:r>
              <a:rPr kumimoji="0" lang="en-US" sz="5400" b="0" i="0" u="none" strike="noStrike" kern="1200" cap="none" spc="0" normalizeH="0" baseline="0" noProof="0" dirty="0">
                <a:ln>
                  <a:noFill/>
                </a:ln>
                <a:solidFill>
                  <a:prstClr val="black"/>
                </a:solidFill>
                <a:effectLst/>
                <a:uLnTx/>
                <a:uFillTx/>
                <a:latin typeface="Aller"/>
                <a:ea typeface="+mn-ea"/>
                <a:cs typeface="+mn-cs"/>
              </a:rPr>
              <a:t>initiatives</a:t>
            </a:r>
            <a:endParaRPr kumimoji="0" lang="en-US" sz="5400" b="1" i="0" u="none" strike="noStrike" kern="1200" cap="none" spc="0" normalizeH="0" baseline="0" noProof="0" dirty="0">
              <a:ln>
                <a:noFill/>
              </a:ln>
              <a:solidFill>
                <a:prstClr val="black"/>
              </a:solidFill>
              <a:effectLst/>
              <a:uLnTx/>
              <a:uFillTx/>
              <a:latin typeface="Aller"/>
              <a:ea typeface="+mn-ea"/>
              <a:cs typeface="+mn-cs"/>
            </a:endParaRPr>
          </a:p>
        </p:txBody>
      </p:sp>
      <p:sp>
        <p:nvSpPr>
          <p:cNvPr id="5" name="Down Arrow 4"/>
          <p:cNvSpPr/>
          <p:nvPr/>
        </p:nvSpPr>
        <p:spPr>
          <a:xfrm>
            <a:off x="288761" y="1702690"/>
            <a:ext cx="522515" cy="27991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sp>
        <p:nvSpPr>
          <p:cNvPr id="4" name="TextBox 3">
            <a:extLst>
              <a:ext uri="{FF2B5EF4-FFF2-40B4-BE49-F238E27FC236}">
                <a16:creationId xmlns:a16="http://schemas.microsoft.com/office/drawing/2014/main" id="{079F4698-9065-4844-B0FA-F083306C91E7}"/>
              </a:ext>
            </a:extLst>
          </p:cNvPr>
          <p:cNvSpPr txBox="1"/>
          <p:nvPr/>
        </p:nvSpPr>
        <p:spPr>
          <a:xfrm>
            <a:off x="1" y="4"/>
            <a:ext cx="12192000" cy="830997"/>
          </a:xfrm>
          <a:prstGeom prst="rect">
            <a:avLst/>
          </a:prstGeom>
          <a:solidFill>
            <a:schemeClr val="bg1">
              <a:lumMod val="85000"/>
            </a:schemeClr>
          </a:solidFill>
        </p:spPr>
        <p:txBody>
          <a:bodyPr wrap="square" rtlCol="0">
            <a:spAutoFit/>
          </a:bodyPr>
          <a:lstStyle/>
          <a:p>
            <a:pPr algn="ctr"/>
            <a:r>
              <a:rPr lang="en-US" sz="4800" b="1" dirty="0">
                <a:solidFill>
                  <a:schemeClr val="accent1"/>
                </a:solidFill>
              </a:rPr>
              <a:t>Planning: Does the order/sequence matter?</a:t>
            </a:r>
          </a:p>
        </p:txBody>
      </p:sp>
    </p:spTree>
    <p:extLst>
      <p:ext uri="{BB962C8B-B14F-4D97-AF65-F5344CB8AC3E}">
        <p14:creationId xmlns:p14="http://schemas.microsoft.com/office/powerpoint/2010/main" val="55129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Path Process</a:t>
            </a:r>
          </a:p>
        </p:txBody>
      </p:sp>
      <p:sp>
        <p:nvSpPr>
          <p:cNvPr id="3" name="Content Placeholder 2"/>
          <p:cNvSpPr>
            <a:spLocks noGrp="1"/>
          </p:cNvSpPr>
          <p:nvPr>
            <p:ph idx="1"/>
          </p:nvPr>
        </p:nvSpPr>
        <p:spPr>
          <a:xfrm>
            <a:off x="1715910" y="2310363"/>
            <a:ext cx="9439769" cy="3456094"/>
          </a:xfrm>
        </p:spPr>
        <p:txBody>
          <a:bodyPr/>
          <a:lstStyle/>
          <a:p>
            <a:pPr marL="742950" lvl="0" indent="-742950">
              <a:buFont typeface="+mj-lt"/>
              <a:buAutoNum type="arabicPeriod"/>
            </a:pPr>
            <a:r>
              <a:rPr lang="en-US" sz="3600" dirty="0"/>
              <a:t>Foundations &amp; Initial Assessment </a:t>
            </a:r>
            <a:endParaRPr lang="en-US" sz="3600" i="1" dirty="0"/>
          </a:p>
          <a:p>
            <a:pPr marL="742950" lvl="0" indent="-742950">
              <a:buFont typeface="+mj-lt"/>
              <a:buAutoNum type="arabicPeriod"/>
            </a:pPr>
            <a:r>
              <a:rPr lang="en-US" sz="3600" dirty="0"/>
              <a:t>Discernment </a:t>
            </a:r>
            <a:endParaRPr lang="en-US" sz="3600" i="1" dirty="0"/>
          </a:p>
          <a:p>
            <a:pPr marL="742950" lvl="0" indent="-742950">
              <a:buFont typeface="+mj-lt"/>
              <a:buAutoNum type="arabicPeriod"/>
            </a:pPr>
            <a:r>
              <a:rPr lang="en-US" sz="3600" dirty="0"/>
              <a:t>Implementation  </a:t>
            </a:r>
          </a:p>
          <a:p>
            <a:pPr marL="742950" lvl="0" indent="-742950">
              <a:buFont typeface="+mj-lt"/>
              <a:buAutoNum type="arabicPeriod"/>
            </a:pPr>
            <a:r>
              <a:rPr lang="en-US" sz="3600" dirty="0"/>
              <a:t>Communication </a:t>
            </a:r>
            <a:endParaRPr lang="en-US" dirty="0"/>
          </a:p>
          <a:p>
            <a:pPr marL="742950" lvl="0" indent="-742950">
              <a:buFont typeface="+mj-lt"/>
              <a:buAutoNum type="arabicPeriod"/>
            </a:pPr>
            <a:r>
              <a:rPr lang="en-US" sz="3600" dirty="0"/>
              <a:t>Alignment  </a:t>
            </a:r>
          </a:p>
        </p:txBody>
      </p:sp>
      <p:sp>
        <p:nvSpPr>
          <p:cNvPr id="4" name="Oval 3"/>
          <p:cNvSpPr/>
          <p:nvPr/>
        </p:nvSpPr>
        <p:spPr>
          <a:xfrm>
            <a:off x="1241192" y="2167906"/>
            <a:ext cx="8462646" cy="873874"/>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5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349764"/>
            <a:ext cx="10058400" cy="3103364"/>
          </a:xfrm>
        </p:spPr>
        <p:txBody>
          <a:bodyPr>
            <a:normAutofit/>
          </a:bodyPr>
          <a:lstStyle/>
          <a:p>
            <a:r>
              <a:rPr lang="en-US" dirty="0"/>
              <a:t>Mapping Your </a:t>
            </a:r>
            <a:br>
              <a:rPr lang="en-US" dirty="0"/>
            </a:br>
            <a:r>
              <a:rPr lang="en-US" dirty="0"/>
              <a:t>Clear Path</a:t>
            </a:r>
          </a:p>
        </p:txBody>
      </p:sp>
      <p:sp>
        <p:nvSpPr>
          <p:cNvPr id="3" name="Text Placeholder 2"/>
          <p:cNvSpPr>
            <a:spLocks noGrp="1"/>
          </p:cNvSpPr>
          <p:nvPr>
            <p:ph type="body" idx="1"/>
          </p:nvPr>
        </p:nvSpPr>
        <p:spPr/>
        <p:txBody>
          <a:bodyPr>
            <a:normAutofit/>
          </a:bodyPr>
          <a:lstStyle/>
          <a:p>
            <a:r>
              <a:rPr lang="en-US" sz="3200" dirty="0"/>
              <a:t>Where are we at Now?</a:t>
            </a:r>
          </a:p>
        </p:txBody>
      </p:sp>
    </p:spTree>
    <p:extLst>
      <p:ext uri="{BB962C8B-B14F-4D97-AF65-F5344CB8AC3E}">
        <p14:creationId xmlns:p14="http://schemas.microsoft.com/office/powerpoint/2010/main" val="2394541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Elephant, The Rider and the Path - A Tale of Behavior Change">
            <a:hlinkClick r:id="" action="ppaction://media"/>
            <a:extLst>
              <a:ext uri="{FF2B5EF4-FFF2-40B4-BE49-F238E27FC236}">
                <a16:creationId xmlns:a16="http://schemas.microsoft.com/office/drawing/2014/main" id="{67D2B266-85E0-4B1D-AA4D-1601D7E647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5384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2217" y="272735"/>
            <a:ext cx="10058400" cy="93260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A Clear Path </a:t>
            </a:r>
            <a:r>
              <a:rPr lang="en-US" sz="6000" dirty="0">
                <a:solidFill>
                  <a:prstClr val="black">
                    <a:lumMod val="75000"/>
                    <a:lumOff val="25000"/>
                  </a:prstClr>
                </a:solidFill>
                <a:latin typeface="Raleway"/>
              </a:rPr>
              <a:t>for</a:t>
            </a: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 Discipleship</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606" b="16873"/>
          <a:stretch/>
        </p:blipFill>
        <p:spPr>
          <a:xfrm>
            <a:off x="238494" y="1444337"/>
            <a:ext cx="11605846" cy="4208318"/>
          </a:xfrm>
          <a:prstGeom prst="rect">
            <a:avLst/>
          </a:prstGeom>
        </p:spPr>
      </p:pic>
      <p:sp>
        <p:nvSpPr>
          <p:cNvPr id="4" name="Text Box 2"/>
          <p:cNvSpPr txBox="1">
            <a:spLocks noChangeArrowheads="1"/>
          </p:cNvSpPr>
          <p:nvPr/>
        </p:nvSpPr>
        <p:spPr bwMode="auto">
          <a:xfrm>
            <a:off x="279801" y="4489442"/>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Relational Outreach</a:t>
            </a: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Box 2"/>
          <p:cNvSpPr txBox="1">
            <a:spLocks noChangeArrowheads="1"/>
          </p:cNvSpPr>
          <p:nvPr/>
        </p:nvSpPr>
        <p:spPr bwMode="auto">
          <a:xfrm>
            <a:off x="3212309" y="4483096"/>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Conversion Engine</a:t>
            </a: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Box 2"/>
          <p:cNvSpPr txBox="1">
            <a:spLocks noChangeArrowheads="1"/>
          </p:cNvSpPr>
          <p:nvPr/>
        </p:nvSpPr>
        <p:spPr bwMode="auto">
          <a:xfrm>
            <a:off x="6144817" y="4483096"/>
            <a:ext cx="2660650"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12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br>
            <a:r>
              <a:rPr kumimoji="0" lang="en-US" altLang="en-US" sz="20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Discipleship Groups</a:t>
            </a: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Box 2"/>
          <p:cNvSpPr txBox="1">
            <a:spLocks noChangeArrowheads="1"/>
          </p:cNvSpPr>
          <p:nvPr/>
        </p:nvSpPr>
        <p:spPr bwMode="auto">
          <a:xfrm>
            <a:off x="9048751" y="4483096"/>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Missional Teams</a:t>
            </a: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473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75" fill="hold">
                                          <p:stCondLst>
                                            <p:cond delay="0"/>
                                          </p:stCondLst>
                                        </p:cTn>
                                        <p:tgtEl>
                                          <p:spTgt spid="4"/>
                                        </p:tgtEl>
                                        <p:attrNameLst>
                                          <p:attrName>r</p:attrName>
                                        </p:attrNameLst>
                                      </p:cBhvr>
                                    </p:animRot>
                                    <p:animRot by="-240000">
                                      <p:cBhvr>
                                        <p:cTn id="7" dur="150" fill="hold">
                                          <p:stCondLst>
                                            <p:cond delay="150"/>
                                          </p:stCondLst>
                                        </p:cTn>
                                        <p:tgtEl>
                                          <p:spTgt spid="4"/>
                                        </p:tgtEl>
                                        <p:attrNameLst>
                                          <p:attrName>r</p:attrName>
                                        </p:attrNameLst>
                                      </p:cBhvr>
                                    </p:animRot>
                                    <p:animRot by="240000">
                                      <p:cBhvr>
                                        <p:cTn id="8" dur="150" fill="hold">
                                          <p:stCondLst>
                                            <p:cond delay="300"/>
                                          </p:stCondLst>
                                        </p:cTn>
                                        <p:tgtEl>
                                          <p:spTgt spid="4"/>
                                        </p:tgtEl>
                                        <p:attrNameLst>
                                          <p:attrName>r</p:attrName>
                                        </p:attrNameLst>
                                      </p:cBhvr>
                                    </p:animRot>
                                    <p:animRot by="-240000">
                                      <p:cBhvr>
                                        <p:cTn id="9" dur="150" fill="hold">
                                          <p:stCondLst>
                                            <p:cond delay="450"/>
                                          </p:stCondLst>
                                        </p:cTn>
                                        <p:tgtEl>
                                          <p:spTgt spid="4"/>
                                        </p:tgtEl>
                                        <p:attrNameLst>
                                          <p:attrName>r</p:attrName>
                                        </p:attrNameLst>
                                      </p:cBhvr>
                                    </p:animRot>
                                    <p:animRot by="120000">
                                      <p:cBhvr>
                                        <p:cTn id="10" dur="150" fill="hold">
                                          <p:stCondLst>
                                            <p:cond delay="600"/>
                                          </p:stCondLst>
                                        </p:cTn>
                                        <p:tgtEl>
                                          <p:spTgt spid="4"/>
                                        </p:tgtEl>
                                        <p:attrNameLst>
                                          <p:attrName>r</p:attrName>
                                        </p:attrNameLst>
                                      </p:cBhvr>
                                    </p:animRot>
                                  </p:childTnLst>
                                </p:cTn>
                              </p:par>
                              <p:par>
                                <p:cTn id="11" presetID="32" presetClass="emph" presetSubtype="0" fill="hold" grpId="0" nodeType="withEffect">
                                  <p:stCondLst>
                                    <p:cond delay="250"/>
                                  </p:stCondLst>
                                  <p:childTnLst>
                                    <p:animRot by="120000">
                                      <p:cBhvr>
                                        <p:cTn id="12" dur="75" fill="hold">
                                          <p:stCondLst>
                                            <p:cond delay="0"/>
                                          </p:stCondLst>
                                        </p:cTn>
                                        <p:tgtEl>
                                          <p:spTgt spid="5"/>
                                        </p:tgtEl>
                                        <p:attrNameLst>
                                          <p:attrName>r</p:attrName>
                                        </p:attrNameLst>
                                      </p:cBhvr>
                                    </p:animRot>
                                    <p:animRot by="-240000">
                                      <p:cBhvr>
                                        <p:cTn id="13" dur="150" fill="hold">
                                          <p:stCondLst>
                                            <p:cond delay="150"/>
                                          </p:stCondLst>
                                        </p:cTn>
                                        <p:tgtEl>
                                          <p:spTgt spid="5"/>
                                        </p:tgtEl>
                                        <p:attrNameLst>
                                          <p:attrName>r</p:attrName>
                                        </p:attrNameLst>
                                      </p:cBhvr>
                                    </p:animRot>
                                    <p:animRot by="240000">
                                      <p:cBhvr>
                                        <p:cTn id="14" dur="150" fill="hold">
                                          <p:stCondLst>
                                            <p:cond delay="300"/>
                                          </p:stCondLst>
                                        </p:cTn>
                                        <p:tgtEl>
                                          <p:spTgt spid="5"/>
                                        </p:tgtEl>
                                        <p:attrNameLst>
                                          <p:attrName>r</p:attrName>
                                        </p:attrNameLst>
                                      </p:cBhvr>
                                    </p:animRot>
                                    <p:animRot by="-240000">
                                      <p:cBhvr>
                                        <p:cTn id="15" dur="150" fill="hold">
                                          <p:stCondLst>
                                            <p:cond delay="450"/>
                                          </p:stCondLst>
                                        </p:cTn>
                                        <p:tgtEl>
                                          <p:spTgt spid="5"/>
                                        </p:tgtEl>
                                        <p:attrNameLst>
                                          <p:attrName>r</p:attrName>
                                        </p:attrNameLst>
                                      </p:cBhvr>
                                    </p:animRot>
                                    <p:animRot by="120000">
                                      <p:cBhvr>
                                        <p:cTn id="16" dur="150" fill="hold">
                                          <p:stCondLst>
                                            <p:cond delay="600"/>
                                          </p:stCondLst>
                                        </p:cTn>
                                        <p:tgtEl>
                                          <p:spTgt spid="5"/>
                                        </p:tgtEl>
                                        <p:attrNameLst>
                                          <p:attrName>r</p:attrName>
                                        </p:attrNameLst>
                                      </p:cBhvr>
                                    </p:animRot>
                                  </p:childTnLst>
                                </p:cTn>
                              </p:par>
                              <p:par>
                                <p:cTn id="17" presetID="32" presetClass="emph" presetSubtype="0" fill="hold" grpId="0" nodeType="withEffect">
                                  <p:stCondLst>
                                    <p:cond delay="500"/>
                                  </p:stCondLst>
                                  <p:childTnLst>
                                    <p:animRot by="120000">
                                      <p:cBhvr>
                                        <p:cTn id="18" dur="75" fill="hold">
                                          <p:stCondLst>
                                            <p:cond delay="0"/>
                                          </p:stCondLst>
                                        </p:cTn>
                                        <p:tgtEl>
                                          <p:spTgt spid="6"/>
                                        </p:tgtEl>
                                        <p:attrNameLst>
                                          <p:attrName>r</p:attrName>
                                        </p:attrNameLst>
                                      </p:cBhvr>
                                    </p:animRot>
                                    <p:animRot by="-240000">
                                      <p:cBhvr>
                                        <p:cTn id="19" dur="150" fill="hold">
                                          <p:stCondLst>
                                            <p:cond delay="150"/>
                                          </p:stCondLst>
                                        </p:cTn>
                                        <p:tgtEl>
                                          <p:spTgt spid="6"/>
                                        </p:tgtEl>
                                        <p:attrNameLst>
                                          <p:attrName>r</p:attrName>
                                        </p:attrNameLst>
                                      </p:cBhvr>
                                    </p:animRot>
                                    <p:animRot by="240000">
                                      <p:cBhvr>
                                        <p:cTn id="20" dur="150" fill="hold">
                                          <p:stCondLst>
                                            <p:cond delay="300"/>
                                          </p:stCondLst>
                                        </p:cTn>
                                        <p:tgtEl>
                                          <p:spTgt spid="6"/>
                                        </p:tgtEl>
                                        <p:attrNameLst>
                                          <p:attrName>r</p:attrName>
                                        </p:attrNameLst>
                                      </p:cBhvr>
                                    </p:animRot>
                                    <p:animRot by="-240000">
                                      <p:cBhvr>
                                        <p:cTn id="21" dur="150" fill="hold">
                                          <p:stCondLst>
                                            <p:cond delay="450"/>
                                          </p:stCondLst>
                                        </p:cTn>
                                        <p:tgtEl>
                                          <p:spTgt spid="6"/>
                                        </p:tgtEl>
                                        <p:attrNameLst>
                                          <p:attrName>r</p:attrName>
                                        </p:attrNameLst>
                                      </p:cBhvr>
                                    </p:animRot>
                                    <p:animRot by="120000">
                                      <p:cBhvr>
                                        <p:cTn id="22" dur="150" fill="hold">
                                          <p:stCondLst>
                                            <p:cond delay="600"/>
                                          </p:stCondLst>
                                        </p:cTn>
                                        <p:tgtEl>
                                          <p:spTgt spid="6"/>
                                        </p:tgtEl>
                                        <p:attrNameLst>
                                          <p:attrName>r</p:attrName>
                                        </p:attrNameLst>
                                      </p:cBhvr>
                                    </p:animRot>
                                  </p:childTnLst>
                                </p:cTn>
                              </p:par>
                              <p:par>
                                <p:cTn id="23" presetID="32" presetClass="emph" presetSubtype="0" fill="hold" grpId="0" nodeType="withEffect">
                                  <p:stCondLst>
                                    <p:cond delay="1000"/>
                                  </p:stCondLst>
                                  <p:childTnLst>
                                    <p:animRot by="120000">
                                      <p:cBhvr>
                                        <p:cTn id="24" dur="75" fill="hold">
                                          <p:stCondLst>
                                            <p:cond delay="0"/>
                                          </p:stCondLst>
                                        </p:cTn>
                                        <p:tgtEl>
                                          <p:spTgt spid="7"/>
                                        </p:tgtEl>
                                        <p:attrNameLst>
                                          <p:attrName>r</p:attrName>
                                        </p:attrNameLst>
                                      </p:cBhvr>
                                    </p:animRot>
                                    <p:animRot by="-240000">
                                      <p:cBhvr>
                                        <p:cTn id="25" dur="150" fill="hold">
                                          <p:stCondLst>
                                            <p:cond delay="150"/>
                                          </p:stCondLst>
                                        </p:cTn>
                                        <p:tgtEl>
                                          <p:spTgt spid="7"/>
                                        </p:tgtEl>
                                        <p:attrNameLst>
                                          <p:attrName>r</p:attrName>
                                        </p:attrNameLst>
                                      </p:cBhvr>
                                    </p:animRot>
                                    <p:animRot by="240000">
                                      <p:cBhvr>
                                        <p:cTn id="26" dur="150" fill="hold">
                                          <p:stCondLst>
                                            <p:cond delay="300"/>
                                          </p:stCondLst>
                                        </p:cTn>
                                        <p:tgtEl>
                                          <p:spTgt spid="7"/>
                                        </p:tgtEl>
                                        <p:attrNameLst>
                                          <p:attrName>r</p:attrName>
                                        </p:attrNameLst>
                                      </p:cBhvr>
                                    </p:animRot>
                                    <p:animRot by="-240000">
                                      <p:cBhvr>
                                        <p:cTn id="27" dur="150" fill="hold">
                                          <p:stCondLst>
                                            <p:cond delay="450"/>
                                          </p:stCondLst>
                                        </p:cTn>
                                        <p:tgtEl>
                                          <p:spTgt spid="7"/>
                                        </p:tgtEl>
                                        <p:attrNameLst>
                                          <p:attrName>r</p:attrName>
                                        </p:attrNameLst>
                                      </p:cBhvr>
                                    </p:animRot>
                                    <p:animRot by="120000">
                                      <p:cBhvr>
                                        <p:cTn id="28"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84270" y="225391"/>
            <a:ext cx="446421" cy="1149406"/>
          </a:xfrm>
          <a:prstGeom prst="rect">
            <a:avLst/>
          </a:prstGeom>
        </p:spPr>
      </p:pic>
      <p:sp>
        <p:nvSpPr>
          <p:cNvPr id="107" name="TextBox 106"/>
          <p:cNvSpPr txBox="1"/>
          <p:nvPr/>
        </p:nvSpPr>
        <p:spPr>
          <a:xfrm>
            <a:off x="6704512" y="615428"/>
            <a:ext cx="2612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ler"/>
                <a:ea typeface="+mn-ea"/>
                <a:cs typeface="+mn-cs"/>
              </a:rPr>
              <a:t>Jesus</a:t>
            </a:r>
          </a:p>
        </p:txBody>
      </p:sp>
    </p:spTree>
    <p:extLst>
      <p:ext uri="{BB962C8B-B14F-4D97-AF65-F5344CB8AC3E}">
        <p14:creationId xmlns:p14="http://schemas.microsoft.com/office/powerpoint/2010/main" val="1867733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2256" y="1545439"/>
            <a:ext cx="102004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ller"/>
                <a:ea typeface="+mn-ea"/>
                <a:cs typeface="+mn-cs"/>
              </a:rPr>
              <a:t>Who is this ministry </a:t>
            </a:r>
            <a:r>
              <a:rPr kumimoji="0" lang="en-US" sz="3600" b="0" i="1" u="sng" strike="noStrike" kern="1200" cap="none" spc="0" normalizeH="0" baseline="0" noProof="0" dirty="0">
                <a:ln>
                  <a:noFill/>
                </a:ln>
                <a:solidFill>
                  <a:prstClr val="black"/>
                </a:solidFill>
                <a:effectLst/>
                <a:uLnTx/>
                <a:uFillTx/>
                <a:latin typeface="Aller"/>
                <a:ea typeface="+mn-ea"/>
                <a:cs typeface="+mn-cs"/>
              </a:rPr>
              <a:t>designed</a:t>
            </a:r>
            <a:r>
              <a:rPr kumimoji="0" lang="en-US" sz="3600" b="0" i="1" u="none" strike="noStrike" kern="1200" cap="none" spc="0" normalizeH="0" baseline="0" noProof="0" dirty="0">
                <a:ln>
                  <a:noFill/>
                </a:ln>
                <a:solidFill>
                  <a:prstClr val="black"/>
                </a:solidFill>
                <a:effectLst/>
                <a:uLnTx/>
                <a:uFillTx/>
                <a:latin typeface="Aller"/>
                <a:ea typeface="+mn-ea"/>
                <a:cs typeface="+mn-cs"/>
              </a:rPr>
              <a:t> </a:t>
            </a:r>
            <a:r>
              <a:rPr kumimoji="0" lang="en-US" sz="3600" b="0" u="none" strike="noStrike" kern="1200" cap="none" spc="0" normalizeH="0" baseline="0" noProof="0" dirty="0">
                <a:ln>
                  <a:noFill/>
                </a:ln>
                <a:solidFill>
                  <a:prstClr val="black"/>
                </a:solidFill>
                <a:effectLst/>
                <a:uLnTx/>
                <a:uFillTx/>
                <a:latin typeface="Aller"/>
                <a:ea typeface="+mn-ea"/>
                <a:cs typeface="+mn-cs"/>
              </a:rPr>
              <a:t>to</a:t>
            </a:r>
            <a:r>
              <a:rPr kumimoji="0" lang="en-US" sz="3600" b="0" u="none" strike="noStrike" kern="1200" cap="none" spc="0" normalizeH="0" noProof="0" dirty="0">
                <a:ln>
                  <a:noFill/>
                </a:ln>
                <a:solidFill>
                  <a:prstClr val="black"/>
                </a:solidFill>
                <a:effectLst/>
                <a:uLnTx/>
                <a:uFillTx/>
                <a:latin typeface="Aller"/>
                <a:ea typeface="+mn-ea"/>
                <a:cs typeface="+mn-cs"/>
              </a:rPr>
              <a:t> serve (i.e., which thresholds)?</a:t>
            </a:r>
          </a:p>
        </p:txBody>
      </p:sp>
      <p:sp>
        <p:nvSpPr>
          <p:cNvPr id="6" name="TextBox 5"/>
          <p:cNvSpPr txBox="1"/>
          <p:nvPr/>
        </p:nvSpPr>
        <p:spPr>
          <a:xfrm>
            <a:off x="852256" y="3261463"/>
            <a:ext cx="102004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ller"/>
              </a:rPr>
              <a:t>How does this ministry </a:t>
            </a:r>
            <a:r>
              <a:rPr kumimoji="0" lang="en-US" sz="3600" b="0" i="1" u="sng" strike="noStrike" kern="1200" cap="none" spc="0" normalizeH="0" baseline="0" noProof="0" dirty="0">
                <a:ln>
                  <a:noFill/>
                </a:ln>
                <a:solidFill>
                  <a:prstClr val="black"/>
                </a:solidFill>
                <a:effectLst/>
                <a:uLnTx/>
                <a:uFillTx/>
                <a:latin typeface="Aller"/>
              </a:rPr>
              <a:t>intentionally</a:t>
            </a:r>
            <a:r>
              <a:rPr lang="en-US" sz="3600" dirty="0">
                <a:solidFill>
                  <a:prstClr val="black"/>
                </a:solidFill>
                <a:latin typeface="Aller"/>
              </a:rPr>
              <a:t> foster spiritual growth?</a:t>
            </a:r>
            <a:endParaRPr kumimoji="0" lang="en-US" sz="3600" b="0" u="none" strike="noStrike" kern="1200" cap="none" spc="0" normalizeH="0" noProof="0" dirty="0">
              <a:ln>
                <a:noFill/>
              </a:ln>
              <a:solidFill>
                <a:prstClr val="black"/>
              </a:solidFill>
              <a:effectLst/>
              <a:uLnTx/>
              <a:uFillTx/>
              <a:latin typeface="Aller"/>
            </a:endParaRPr>
          </a:p>
        </p:txBody>
      </p:sp>
      <p:sp>
        <p:nvSpPr>
          <p:cNvPr id="4" name="TextBox 3">
            <a:extLst>
              <a:ext uri="{FF2B5EF4-FFF2-40B4-BE49-F238E27FC236}">
                <a16:creationId xmlns:a16="http://schemas.microsoft.com/office/drawing/2014/main" id="{06DCB745-5D5F-470A-9056-7578931063D9}"/>
              </a:ext>
            </a:extLst>
          </p:cNvPr>
          <p:cNvSpPr txBox="1"/>
          <p:nvPr/>
        </p:nvSpPr>
        <p:spPr>
          <a:xfrm>
            <a:off x="1" y="4"/>
            <a:ext cx="12192000" cy="830997"/>
          </a:xfrm>
          <a:prstGeom prst="rect">
            <a:avLst/>
          </a:prstGeom>
          <a:solidFill>
            <a:schemeClr val="bg1">
              <a:lumMod val="85000"/>
            </a:schemeClr>
          </a:solidFill>
        </p:spPr>
        <p:txBody>
          <a:bodyPr wrap="square" rtlCol="0">
            <a:spAutoFit/>
          </a:bodyPr>
          <a:lstStyle/>
          <a:p>
            <a:pPr algn="ctr"/>
            <a:r>
              <a:rPr lang="en-US" sz="4800" b="1" dirty="0">
                <a:solidFill>
                  <a:schemeClr val="accent1"/>
                </a:solidFill>
              </a:rPr>
              <a:t>Evaluation questions</a:t>
            </a:r>
          </a:p>
        </p:txBody>
      </p:sp>
    </p:spTree>
    <p:extLst>
      <p:ext uri="{BB962C8B-B14F-4D97-AF65-F5344CB8AC3E}">
        <p14:creationId xmlns:p14="http://schemas.microsoft.com/office/powerpoint/2010/main" val="1490603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02596020"/>
              </p:ext>
            </p:extLst>
          </p:nvPr>
        </p:nvGraphicFramePr>
        <p:xfrm>
          <a:off x="188256" y="280395"/>
          <a:ext cx="11833414" cy="5519503"/>
        </p:xfrm>
        <a:graphic>
          <a:graphicData uri="http://schemas.openxmlformats.org/drawingml/2006/table">
            <a:tbl>
              <a:tblPr firstRow="1" bandRow="1">
                <a:tableStyleId>{5C22544A-7EE6-4342-B048-85BDC9FD1C3A}</a:tableStyleId>
              </a:tblPr>
              <a:tblGrid>
                <a:gridCol w="4858873">
                  <a:extLst>
                    <a:ext uri="{9D8B030D-6E8A-4147-A177-3AD203B41FA5}">
                      <a16:colId xmlns:a16="http://schemas.microsoft.com/office/drawing/2014/main" val="2332552891"/>
                    </a:ext>
                  </a:extLst>
                </a:gridCol>
                <a:gridCol w="6974541">
                  <a:extLst>
                    <a:ext uri="{9D8B030D-6E8A-4147-A177-3AD203B41FA5}">
                      <a16:colId xmlns:a16="http://schemas.microsoft.com/office/drawing/2014/main" val="1990902804"/>
                    </a:ext>
                  </a:extLst>
                </a:gridCol>
              </a:tblGrid>
              <a:tr h="7595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Stage in Clear Path</a:t>
                      </a:r>
                    </a:p>
                  </a:txBody>
                  <a:tcPr anchor="ctr"/>
                </a:tc>
                <a:tc>
                  <a:txBody>
                    <a:bodyPr/>
                    <a:lstStyle/>
                    <a:p>
                      <a:pPr algn="ctr"/>
                      <a:r>
                        <a:rPr lang="en-US" sz="3200" dirty="0"/>
                        <a:t>“We exist to…”</a:t>
                      </a:r>
                    </a:p>
                  </a:txBody>
                  <a:tcPr anchor="ctr"/>
                </a:tc>
                <a:extLst>
                  <a:ext uri="{0D108BD9-81ED-4DB2-BD59-A6C34878D82A}">
                    <a16:rowId xmlns:a16="http://schemas.microsoft.com/office/drawing/2014/main" val="387332723"/>
                  </a:ext>
                </a:extLst>
              </a:tr>
              <a:tr h="1189998">
                <a:tc>
                  <a:txBody>
                    <a:bodyPr/>
                    <a:lstStyle/>
                    <a:p>
                      <a:r>
                        <a:rPr lang="en-US" sz="2800" b="1" dirty="0"/>
                        <a:t>Relational Outreach</a:t>
                      </a:r>
                    </a:p>
                  </a:txBody>
                  <a:tcPr anchor="ctr"/>
                </a:tc>
                <a:tc>
                  <a:txBody>
                    <a:bodyPr/>
                    <a:lstStyle/>
                    <a:p>
                      <a:r>
                        <a:rPr lang="en-US" sz="2400" dirty="0"/>
                        <a:t>Witness</a:t>
                      </a:r>
                      <a:r>
                        <a:rPr lang="en-US" sz="2400" baseline="0" dirty="0"/>
                        <a:t> to the joy of the Gospel by building friendships with people far from God</a:t>
                      </a:r>
                      <a:endParaRPr lang="en-US" sz="2400" dirty="0"/>
                    </a:p>
                  </a:txBody>
                  <a:tcPr anchor="ctr"/>
                </a:tc>
                <a:extLst>
                  <a:ext uri="{0D108BD9-81ED-4DB2-BD59-A6C34878D82A}">
                    <a16:rowId xmlns:a16="http://schemas.microsoft.com/office/drawing/2014/main" val="853723825"/>
                  </a:ext>
                </a:extLst>
              </a:tr>
              <a:tr h="1189998">
                <a:tc>
                  <a:txBody>
                    <a:bodyPr/>
                    <a:lstStyle/>
                    <a:p>
                      <a:r>
                        <a:rPr lang="en-US" sz="2800" b="1" dirty="0"/>
                        <a:t>Conversion Greenhouse</a:t>
                      </a:r>
                    </a:p>
                  </a:txBody>
                  <a:tcPr anchor="ctr"/>
                </a:tc>
                <a:tc>
                  <a:txBody>
                    <a:bodyPr/>
                    <a:lstStyle/>
                    <a:p>
                      <a:r>
                        <a:rPr lang="en-US" sz="2400" dirty="0"/>
                        <a:t>Bring people to an encounter with Jesus that leads to conversion of heart</a:t>
                      </a:r>
                    </a:p>
                  </a:txBody>
                  <a:tcPr anchor="ctr"/>
                </a:tc>
                <a:extLst>
                  <a:ext uri="{0D108BD9-81ED-4DB2-BD59-A6C34878D82A}">
                    <a16:rowId xmlns:a16="http://schemas.microsoft.com/office/drawing/2014/main" val="567225265"/>
                  </a:ext>
                </a:extLst>
              </a:tr>
              <a:tr h="1189998">
                <a:tc>
                  <a:txBody>
                    <a:bodyPr/>
                    <a:lstStyle/>
                    <a:p>
                      <a:r>
                        <a:rPr lang="en-US" sz="2800" b="1" dirty="0"/>
                        <a:t>Discipleship Groups</a:t>
                      </a:r>
                    </a:p>
                  </a:txBody>
                  <a:tcPr anchor="ctr"/>
                </a:tc>
                <a:tc>
                  <a:txBody>
                    <a:bodyPr/>
                    <a:lstStyle/>
                    <a:p>
                      <a:r>
                        <a:rPr lang="en-US" sz="2400" dirty="0"/>
                        <a:t>Build up disciples in the knowledge and habits</a:t>
                      </a:r>
                      <a:r>
                        <a:rPr lang="en-US" sz="2400" baseline="0" dirty="0"/>
                        <a:t> of the Catholic faith</a:t>
                      </a:r>
                      <a:endParaRPr lang="en-US" sz="2400" dirty="0"/>
                    </a:p>
                  </a:txBody>
                  <a:tcPr anchor="ctr"/>
                </a:tc>
                <a:extLst>
                  <a:ext uri="{0D108BD9-81ED-4DB2-BD59-A6C34878D82A}">
                    <a16:rowId xmlns:a16="http://schemas.microsoft.com/office/drawing/2014/main" val="1327216032"/>
                  </a:ext>
                </a:extLst>
              </a:tr>
              <a:tr h="1189998">
                <a:tc>
                  <a:txBody>
                    <a:bodyPr/>
                    <a:lstStyle/>
                    <a:p>
                      <a:r>
                        <a:rPr lang="en-US" sz="2800" b="1" dirty="0"/>
                        <a:t>Mission</a:t>
                      </a:r>
                      <a:r>
                        <a:rPr lang="en-US" sz="2800" b="1" baseline="0" dirty="0"/>
                        <a:t>al Teams</a:t>
                      </a:r>
                      <a:endParaRPr lang="en-US" sz="2800" b="1" dirty="0"/>
                    </a:p>
                  </a:txBody>
                  <a:tcPr anchor="ctr"/>
                </a:tc>
                <a:tc>
                  <a:txBody>
                    <a:bodyPr/>
                    <a:lstStyle/>
                    <a:p>
                      <a:r>
                        <a:rPr lang="en-US" sz="2400" dirty="0"/>
                        <a:t>Evangelize</a:t>
                      </a:r>
                      <a:r>
                        <a:rPr lang="en-US" sz="2400" baseline="0" dirty="0"/>
                        <a:t> people at specific thresholds in a particular context</a:t>
                      </a:r>
                      <a:endParaRPr lang="en-US" sz="2400" dirty="0"/>
                    </a:p>
                  </a:txBody>
                  <a:tcPr anchor="ctr"/>
                </a:tc>
                <a:extLst>
                  <a:ext uri="{0D108BD9-81ED-4DB2-BD59-A6C34878D82A}">
                    <a16:rowId xmlns:a16="http://schemas.microsoft.com/office/drawing/2014/main" val="899796624"/>
                  </a:ext>
                </a:extLst>
              </a:tr>
            </a:tbl>
          </a:graphicData>
        </a:graphic>
      </p:graphicFrame>
    </p:spTree>
    <p:extLst>
      <p:ext uri="{BB962C8B-B14F-4D97-AF65-F5344CB8AC3E}">
        <p14:creationId xmlns:p14="http://schemas.microsoft.com/office/powerpoint/2010/main" val="1125007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39059" y="271426"/>
          <a:ext cx="11737788" cy="5779749"/>
        </p:xfrm>
        <a:graphic>
          <a:graphicData uri="http://schemas.openxmlformats.org/drawingml/2006/table">
            <a:tbl>
              <a:tblPr firstRow="1" bandRow="1">
                <a:tableStyleId>{93296810-A885-4BE3-A3E7-6D5BEEA58F35}</a:tableStyleId>
              </a:tblPr>
              <a:tblGrid>
                <a:gridCol w="5005294">
                  <a:extLst>
                    <a:ext uri="{9D8B030D-6E8A-4147-A177-3AD203B41FA5}">
                      <a16:colId xmlns:a16="http://schemas.microsoft.com/office/drawing/2014/main" val="1029306258"/>
                    </a:ext>
                  </a:extLst>
                </a:gridCol>
                <a:gridCol w="6732494">
                  <a:extLst>
                    <a:ext uri="{9D8B030D-6E8A-4147-A177-3AD203B41FA5}">
                      <a16:colId xmlns:a16="http://schemas.microsoft.com/office/drawing/2014/main" val="3151037623"/>
                    </a:ext>
                  </a:extLst>
                </a:gridCol>
              </a:tblGrid>
              <a:tr h="8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effectLst/>
                          <a:uLnTx/>
                          <a:uFillTx/>
                        </a:rPr>
                        <a:t>Other Categories</a:t>
                      </a:r>
                      <a:endParaRPr kumimoji="0" lang="en-US" sz="3200" b="1" i="0" u="none" strike="noStrike" kern="1200" cap="none" spc="0" normalizeH="0" baseline="0" noProof="0" dirty="0">
                        <a:ln>
                          <a:noFill/>
                        </a:ln>
                        <a:solidFill>
                          <a:prstClr val="white"/>
                        </a:solidFill>
                        <a:effectLst/>
                        <a:uLnTx/>
                        <a:uFillTx/>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t>“We exist to…”</a:t>
                      </a:r>
                    </a:p>
                  </a:txBody>
                  <a:tcPr anchor="ctr"/>
                </a:tc>
                <a:extLst>
                  <a:ext uri="{0D108BD9-81ED-4DB2-BD59-A6C34878D82A}">
                    <a16:rowId xmlns:a16="http://schemas.microsoft.com/office/drawing/2014/main" val="3949271180"/>
                  </a:ext>
                </a:extLst>
              </a:tr>
              <a:tr h="1642222">
                <a:tc>
                  <a:txBody>
                    <a:bodyPr/>
                    <a:lstStyle/>
                    <a:p>
                      <a:r>
                        <a:rPr lang="en-US" sz="2800" b="1" dirty="0"/>
                        <a:t>Leadership &amp; Maintenance</a:t>
                      </a:r>
                      <a:br>
                        <a:rPr lang="en-US" sz="2000" b="0" dirty="0"/>
                      </a:br>
                      <a:r>
                        <a:rPr lang="en-US" sz="2000" b="0" dirty="0"/>
                        <a:t>(e.g.,</a:t>
                      </a:r>
                      <a:r>
                        <a:rPr lang="en-US" sz="2000" b="0" baseline="0" dirty="0"/>
                        <a:t> Pastoral Council, Liturgical Ministry, Grounds &amp; Facilities)</a:t>
                      </a:r>
                      <a:endParaRPr lang="en-US" sz="2400" b="1" dirty="0"/>
                    </a:p>
                  </a:txBody>
                  <a:tcPr anchor="ctr"/>
                </a:tc>
                <a:tc>
                  <a:txBody>
                    <a:bodyPr/>
                    <a:lstStyle/>
                    <a:p>
                      <a:r>
                        <a:rPr lang="en-US" sz="2400" dirty="0"/>
                        <a:t>Direct</a:t>
                      </a:r>
                      <a:r>
                        <a:rPr lang="en-US" sz="2400" baseline="0" dirty="0"/>
                        <a:t> and oversee the operations of the parish</a:t>
                      </a:r>
                      <a:endParaRPr lang="en-US" sz="2400" dirty="0"/>
                    </a:p>
                  </a:txBody>
                  <a:tcPr anchor="ctr"/>
                </a:tc>
                <a:extLst>
                  <a:ext uri="{0D108BD9-81ED-4DB2-BD59-A6C34878D82A}">
                    <a16:rowId xmlns:a16="http://schemas.microsoft.com/office/drawing/2014/main" val="105025486"/>
                  </a:ext>
                </a:extLst>
              </a:tr>
              <a:tr h="1642222">
                <a:tc>
                  <a:txBody>
                    <a:bodyPr/>
                    <a:lstStyle/>
                    <a:p>
                      <a:r>
                        <a:rPr lang="en-US" sz="2800" b="1" dirty="0"/>
                        <a:t>Social &amp;</a:t>
                      </a:r>
                      <a:r>
                        <a:rPr lang="en-US" sz="2800" b="1" baseline="0" dirty="0"/>
                        <a:t> Other</a:t>
                      </a:r>
                      <a:br>
                        <a:rPr lang="en-US" sz="2000" b="0" baseline="0" dirty="0"/>
                      </a:br>
                      <a:r>
                        <a:rPr lang="en-US" sz="2000" b="0" baseline="0" dirty="0"/>
                        <a:t>(e.g., Knitting Club, Men’s Club, Fish Fry)</a:t>
                      </a:r>
                      <a:endParaRPr lang="en-US" sz="1800" b="0" dirty="0"/>
                    </a:p>
                  </a:txBody>
                  <a:tcPr anchor="ctr"/>
                </a:tc>
                <a:tc>
                  <a:txBody>
                    <a:bodyPr/>
                    <a:lstStyle/>
                    <a:p>
                      <a:r>
                        <a:rPr lang="en-US" sz="2400" dirty="0"/>
                        <a:t>Build social connections around a common interest</a:t>
                      </a:r>
                    </a:p>
                  </a:txBody>
                  <a:tcPr anchor="ctr"/>
                </a:tc>
                <a:extLst>
                  <a:ext uri="{0D108BD9-81ED-4DB2-BD59-A6C34878D82A}">
                    <a16:rowId xmlns:a16="http://schemas.microsoft.com/office/drawing/2014/main" val="3134954177"/>
                  </a:ext>
                </a:extLst>
              </a:tr>
              <a:tr h="1642222">
                <a:tc>
                  <a:txBody>
                    <a:bodyPr/>
                    <a:lstStyle/>
                    <a:p>
                      <a:r>
                        <a:rPr lang="en-US" sz="2800" b="1" dirty="0"/>
                        <a:t>Corporal</a:t>
                      </a:r>
                      <a:r>
                        <a:rPr lang="en-US" sz="2800" b="1" baseline="0" dirty="0"/>
                        <a:t> Works of Mercy</a:t>
                      </a:r>
                      <a:br>
                        <a:rPr lang="en-US" sz="2000" b="0" dirty="0"/>
                      </a:br>
                      <a:r>
                        <a:rPr lang="en-US" sz="2000" b="0" dirty="0"/>
                        <a:t>(e.g., Soup Kitchen,</a:t>
                      </a:r>
                      <a:r>
                        <a:rPr lang="en-US" sz="2000" b="0" baseline="0" dirty="0"/>
                        <a:t> Clothing Drive)</a:t>
                      </a:r>
                      <a:endParaRPr lang="en-US" sz="2000" b="0" dirty="0"/>
                    </a:p>
                  </a:txBody>
                  <a:tcPr anchor="ctr"/>
                </a:tc>
                <a:tc>
                  <a:txBody>
                    <a:bodyPr/>
                    <a:lstStyle/>
                    <a:p>
                      <a:r>
                        <a:rPr lang="en-US" sz="2400" dirty="0"/>
                        <a:t>Provide for the material</a:t>
                      </a:r>
                      <a:r>
                        <a:rPr lang="en-US" sz="2400" baseline="0" dirty="0"/>
                        <a:t> needs of the poor</a:t>
                      </a:r>
                      <a:endParaRPr lang="en-US" sz="2400" dirty="0"/>
                    </a:p>
                  </a:txBody>
                  <a:tcPr anchor="ctr"/>
                </a:tc>
                <a:extLst>
                  <a:ext uri="{0D108BD9-81ED-4DB2-BD59-A6C34878D82A}">
                    <a16:rowId xmlns:a16="http://schemas.microsoft.com/office/drawing/2014/main" val="3223222601"/>
                  </a:ext>
                </a:extLst>
              </a:tr>
            </a:tbl>
          </a:graphicData>
        </a:graphic>
      </p:graphicFrame>
    </p:spTree>
    <p:extLst>
      <p:ext uri="{BB962C8B-B14F-4D97-AF65-F5344CB8AC3E}">
        <p14:creationId xmlns:p14="http://schemas.microsoft.com/office/powerpoint/2010/main" val="564986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t>Clear Path Assessment</a:t>
            </a:r>
          </a:p>
        </p:txBody>
      </p:sp>
      <p:pic>
        <p:nvPicPr>
          <p:cNvPr id="4" name="Picture 3"/>
          <p:cNvPicPr>
            <a:picLocks noChangeAspect="1"/>
          </p:cNvPicPr>
          <p:nvPr/>
        </p:nvPicPr>
        <p:blipFill>
          <a:blip r:embed="rId3"/>
          <a:stretch>
            <a:fillRect/>
          </a:stretch>
        </p:blipFill>
        <p:spPr>
          <a:xfrm>
            <a:off x="1097280" y="2067623"/>
            <a:ext cx="7063218" cy="4056964"/>
          </a:xfrm>
          <a:prstGeom prst="rect">
            <a:avLst/>
          </a:prstGeom>
        </p:spPr>
      </p:pic>
    </p:spTree>
    <p:extLst>
      <p:ext uri="{BB962C8B-B14F-4D97-AF65-F5344CB8AC3E}">
        <p14:creationId xmlns:p14="http://schemas.microsoft.com/office/powerpoint/2010/main" val="1456331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see?</a:t>
            </a:r>
          </a:p>
        </p:txBody>
      </p:sp>
      <p:sp>
        <p:nvSpPr>
          <p:cNvPr id="3" name="Content Placeholder 2"/>
          <p:cNvSpPr>
            <a:spLocks noGrp="1"/>
          </p:cNvSpPr>
          <p:nvPr>
            <p:ph idx="1"/>
          </p:nvPr>
        </p:nvSpPr>
        <p:spPr>
          <a:xfrm>
            <a:off x="1097280" y="2510814"/>
            <a:ext cx="9222377" cy="3018318"/>
          </a:xfrm>
        </p:spPr>
        <p:txBody>
          <a:bodyPr>
            <a:normAutofit/>
          </a:bodyPr>
          <a:lstStyle/>
          <a:p>
            <a:pPr marL="0" indent="0">
              <a:buNone/>
            </a:pPr>
            <a:r>
              <a:rPr lang="en-US" sz="3600" i="1" dirty="0"/>
              <a:t>Where are the gaps in the process?</a:t>
            </a:r>
          </a:p>
          <a:p>
            <a:pPr marL="0" indent="0">
              <a:buNone/>
            </a:pPr>
            <a:endParaRPr lang="en-US" sz="3600" i="1" dirty="0"/>
          </a:p>
          <a:p>
            <a:pPr marL="0" indent="0">
              <a:buNone/>
            </a:pPr>
            <a:r>
              <a:rPr lang="en-US" sz="3600" i="1" dirty="0"/>
              <a:t>Are there any duplicated efforts?</a:t>
            </a:r>
          </a:p>
        </p:txBody>
      </p:sp>
    </p:spTree>
    <p:extLst>
      <p:ext uri="{BB962C8B-B14F-4D97-AF65-F5344CB8AC3E}">
        <p14:creationId xmlns:p14="http://schemas.microsoft.com/office/powerpoint/2010/main" val="2961763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Remember</a:t>
            </a:r>
          </a:p>
        </p:txBody>
      </p:sp>
      <p:sp>
        <p:nvSpPr>
          <p:cNvPr id="3" name="Content Placeholder 2"/>
          <p:cNvSpPr>
            <a:spLocks noGrp="1"/>
          </p:cNvSpPr>
          <p:nvPr>
            <p:ph idx="1"/>
          </p:nvPr>
        </p:nvSpPr>
        <p:spPr>
          <a:xfrm>
            <a:off x="1097280" y="2140084"/>
            <a:ext cx="10058400" cy="3729009"/>
          </a:xfrm>
        </p:spPr>
        <p:txBody>
          <a:bodyPr>
            <a:normAutofit/>
          </a:bodyPr>
          <a:lstStyle/>
          <a:p>
            <a:pPr>
              <a:buFont typeface="Arial" panose="020B0604020202020204" pitchFamily="34" charset="0"/>
              <a:buChar char="•"/>
            </a:pPr>
            <a:r>
              <a:rPr lang="en-US" sz="3600" dirty="0"/>
              <a:t> Ask: Which part of the path do we build now?</a:t>
            </a:r>
          </a:p>
          <a:p>
            <a:pPr>
              <a:buFont typeface="Arial" panose="020B0604020202020204" pitchFamily="34" charset="0"/>
              <a:buChar char="•"/>
            </a:pPr>
            <a:r>
              <a:rPr lang="en-US" sz="3600" dirty="0"/>
              <a:t> The goal is </a:t>
            </a:r>
            <a:r>
              <a:rPr lang="en-US" sz="3600" i="1" u="sng" dirty="0"/>
              <a:t>simplicity</a:t>
            </a:r>
            <a:r>
              <a:rPr lang="en-US" sz="3600" dirty="0"/>
              <a:t> for the sake of conversions</a:t>
            </a:r>
          </a:p>
          <a:p>
            <a:pPr>
              <a:buFont typeface="Arial" panose="020B0604020202020204" pitchFamily="34" charset="0"/>
              <a:buChar char="•"/>
            </a:pPr>
            <a:r>
              <a:rPr lang="en-US" sz="3600" dirty="0"/>
              <a:t> You may eventually pause/prune some ministries</a:t>
            </a:r>
          </a:p>
        </p:txBody>
      </p:sp>
    </p:spTree>
    <p:extLst>
      <p:ext uri="{BB962C8B-B14F-4D97-AF65-F5344CB8AC3E}">
        <p14:creationId xmlns:p14="http://schemas.microsoft.com/office/powerpoint/2010/main" val="666807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Your ONE big take-away…</a:t>
            </a:r>
          </a:p>
        </p:txBody>
      </p:sp>
      <p:pic>
        <p:nvPicPr>
          <p:cNvPr id="4" name="Content Placeholder 3">
            <a:extLst>
              <a:ext uri="{FF2B5EF4-FFF2-40B4-BE49-F238E27FC236}">
                <a16:creationId xmlns:a16="http://schemas.microsoft.com/office/drawing/2014/main" id="{302DFBA7-75F0-4827-9011-EE6E27985142}"/>
              </a:ext>
            </a:extLst>
          </p:cNvPr>
          <p:cNvPicPr>
            <a:picLocks noGrp="1" noChangeAspect="1"/>
          </p:cNvPicPr>
          <p:nvPr>
            <p:ph idx="1"/>
          </p:nvPr>
        </p:nvPicPr>
        <p:blipFill>
          <a:blip r:embed="rId3"/>
          <a:stretch>
            <a:fillRect/>
          </a:stretch>
        </p:blipFill>
        <p:spPr>
          <a:xfrm>
            <a:off x="4049486" y="2087644"/>
            <a:ext cx="3993501" cy="3993501"/>
          </a:xfrm>
          <a:prstGeom prst="rect">
            <a:avLst/>
          </a:prstGeom>
        </p:spPr>
      </p:pic>
    </p:spTree>
    <p:extLst>
      <p:ext uri="{BB962C8B-B14F-4D97-AF65-F5344CB8AC3E}">
        <p14:creationId xmlns:p14="http://schemas.microsoft.com/office/powerpoint/2010/main" val="3226366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E802D9-D984-4E78-AFBA-D2C7ACBDDE75}"/>
              </a:ext>
            </a:extLst>
          </p:cNvPr>
          <p:cNvSpPr txBox="1"/>
          <p:nvPr/>
        </p:nvSpPr>
        <p:spPr>
          <a:xfrm>
            <a:off x="325143" y="335902"/>
            <a:ext cx="2593910" cy="923330"/>
          </a:xfrm>
          <a:prstGeom prst="rect">
            <a:avLst/>
          </a:prstGeom>
          <a:solidFill>
            <a:schemeClr val="bg1">
              <a:lumMod val="75000"/>
            </a:schemeClr>
          </a:solidFill>
        </p:spPr>
        <p:txBody>
          <a:bodyPr wrap="square" rtlCol="0">
            <a:spAutoFit/>
          </a:bodyPr>
          <a:lstStyle/>
          <a:p>
            <a:pPr algn="ctr"/>
            <a:r>
              <a:rPr lang="en-US" sz="5400" b="1" dirty="0">
                <a:solidFill>
                  <a:schemeClr val="accent1"/>
                </a:solidFill>
              </a:rPr>
              <a:t>Prayer</a:t>
            </a:r>
          </a:p>
        </p:txBody>
      </p:sp>
      <p:pic>
        <p:nvPicPr>
          <p:cNvPr id="3" name="Picture 2">
            <a:extLst>
              <a:ext uri="{FF2B5EF4-FFF2-40B4-BE49-F238E27FC236}">
                <a16:creationId xmlns:a16="http://schemas.microsoft.com/office/drawing/2014/main" id="{CCFE8A2A-7DF3-4E3D-A160-DC28E4A69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43" y="3294743"/>
            <a:ext cx="11303896" cy="3004457"/>
          </a:xfrm>
          <a:prstGeom prst="rect">
            <a:avLst/>
          </a:prstGeom>
        </p:spPr>
      </p:pic>
      <p:pic>
        <p:nvPicPr>
          <p:cNvPr id="4" name="Picture 3">
            <a:extLst>
              <a:ext uri="{FF2B5EF4-FFF2-40B4-BE49-F238E27FC236}">
                <a16:creationId xmlns:a16="http://schemas.microsoft.com/office/drawing/2014/main" id="{5E9839DF-513E-443F-9F7A-477746471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805" y="117938"/>
            <a:ext cx="2180391" cy="3176806"/>
          </a:xfrm>
          <a:prstGeom prst="rect">
            <a:avLst/>
          </a:prstGeom>
        </p:spPr>
      </p:pic>
    </p:spTree>
    <p:extLst>
      <p:ext uri="{BB962C8B-B14F-4D97-AF65-F5344CB8AC3E}">
        <p14:creationId xmlns:p14="http://schemas.microsoft.com/office/powerpoint/2010/main" val="3506745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t>Feedback &amp; Next Steps </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8603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289406" cy="1450757"/>
          </a:xfrm>
        </p:spPr>
        <p:txBody>
          <a:bodyPr>
            <a:normAutofit/>
          </a:bodyPr>
          <a:lstStyle/>
          <a:p>
            <a:br>
              <a:rPr lang="en-US" sz="4400" dirty="0"/>
            </a:br>
            <a:r>
              <a:rPr lang="en-US" sz="6000" cap="all" spc="200" dirty="0">
                <a:solidFill>
                  <a:schemeClr val="tx2"/>
                </a:solidFill>
                <a:ea typeface="+mn-ea"/>
                <a:cs typeface="+mn-cs"/>
              </a:rPr>
              <a:t>Next Steps</a:t>
            </a:r>
          </a:p>
        </p:txBody>
      </p:sp>
      <p:sp>
        <p:nvSpPr>
          <p:cNvPr id="3" name="Content Placeholder 2"/>
          <p:cNvSpPr>
            <a:spLocks noGrp="1"/>
          </p:cNvSpPr>
          <p:nvPr>
            <p:ph idx="1"/>
          </p:nvPr>
        </p:nvSpPr>
        <p:spPr>
          <a:xfrm>
            <a:off x="208383" y="1996751"/>
            <a:ext cx="11775233" cy="3891004"/>
          </a:xfrm>
        </p:spPr>
        <p:txBody>
          <a:bodyPr>
            <a:normAutofit/>
          </a:bodyPr>
          <a:lstStyle/>
          <a:p>
            <a:pPr>
              <a:buFont typeface="Arial" panose="020B0604020202020204" pitchFamily="34" charset="0"/>
              <a:buChar char="•"/>
            </a:pPr>
            <a:r>
              <a:rPr lang="en-US" sz="4000" dirty="0"/>
              <a:t> Prayer with Scripture: </a:t>
            </a:r>
            <a:r>
              <a:rPr lang="en-US" sz="4000" i="1" dirty="0"/>
              <a:t>Missionary Discipleship – what is the life that the Lord is calling us to?  Scripture passages for prayer on missionary discipleship.</a:t>
            </a:r>
            <a:br>
              <a:rPr lang="en-US" sz="4000" i="1" dirty="0"/>
            </a:br>
            <a:endParaRPr lang="en-US" sz="4000" i="1" dirty="0"/>
          </a:p>
          <a:p>
            <a:pPr>
              <a:buFont typeface="Arial" panose="020B0604020202020204" pitchFamily="34" charset="0"/>
              <a:buChar char="•"/>
            </a:pPr>
            <a:r>
              <a:rPr lang="en-US" sz="4000" dirty="0"/>
              <a:t> Schedule facilitator to visit your “Parish Team Meeting”</a:t>
            </a:r>
          </a:p>
        </p:txBody>
      </p:sp>
    </p:spTree>
    <p:extLst>
      <p:ext uri="{BB962C8B-B14F-4D97-AF65-F5344CB8AC3E}">
        <p14:creationId xmlns:p14="http://schemas.microsoft.com/office/powerpoint/2010/main" val="342745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84270" y="225391"/>
            <a:ext cx="446421" cy="1149406"/>
          </a:xfrm>
          <a:prstGeom prst="rect">
            <a:avLst/>
          </a:prstGeom>
        </p:spPr>
      </p:pic>
      <p:sp>
        <p:nvSpPr>
          <p:cNvPr id="107" name="TextBox 106"/>
          <p:cNvSpPr txBox="1"/>
          <p:nvPr/>
        </p:nvSpPr>
        <p:spPr>
          <a:xfrm>
            <a:off x="6704512" y="615428"/>
            <a:ext cx="2612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ler"/>
                <a:ea typeface="+mn-ea"/>
                <a:cs typeface="+mn-cs"/>
              </a:rPr>
              <a:t>Jesus</a:t>
            </a:r>
          </a:p>
        </p:txBody>
      </p:sp>
      <p:sp>
        <p:nvSpPr>
          <p:cNvPr id="108" name="TextBox 107"/>
          <p:cNvSpPr txBox="1"/>
          <p:nvPr/>
        </p:nvSpPr>
        <p:spPr>
          <a:xfrm>
            <a:off x="6704512" y="1968890"/>
            <a:ext cx="2612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ler"/>
                <a:ea typeface="+mn-ea"/>
                <a:cs typeface="+mn-cs"/>
              </a:rPr>
              <a:t>Peter, James &amp; John</a:t>
            </a:r>
          </a:p>
        </p:txBody>
      </p:sp>
      <p:pic>
        <p:nvPicPr>
          <p:cNvPr id="3" name="Picture 2"/>
          <p:cNvPicPr>
            <a:picLocks noChangeAspect="1"/>
          </p:cNvPicPr>
          <p:nvPr/>
        </p:nvPicPr>
        <p:blipFill>
          <a:blip r:embed="rId4"/>
          <a:stretch>
            <a:fillRect/>
          </a:stretch>
        </p:blipFill>
        <p:spPr>
          <a:xfrm>
            <a:off x="4778908" y="1572604"/>
            <a:ext cx="1457143" cy="1161905"/>
          </a:xfrm>
          <a:prstGeom prst="rect">
            <a:avLst/>
          </a:prstGeom>
        </p:spPr>
      </p:pic>
    </p:spTree>
    <p:extLst>
      <p:ext uri="{BB962C8B-B14F-4D97-AF65-F5344CB8AC3E}">
        <p14:creationId xmlns:p14="http://schemas.microsoft.com/office/powerpoint/2010/main" val="3010214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t>Survey</a:t>
            </a:r>
          </a:p>
        </p:txBody>
      </p:sp>
      <p:pic>
        <p:nvPicPr>
          <p:cNvPr id="4" name="Picture 3">
            <a:extLst>
              <a:ext uri="{FF2B5EF4-FFF2-40B4-BE49-F238E27FC236}">
                <a16:creationId xmlns:a16="http://schemas.microsoft.com/office/drawing/2014/main" id="{0861FC60-E6F3-42C3-A7BB-87A7A9B1BC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79187" y="2099906"/>
            <a:ext cx="6233627" cy="3881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850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84270" y="225391"/>
            <a:ext cx="446421" cy="1149406"/>
          </a:xfrm>
          <a:prstGeom prst="rect">
            <a:avLst/>
          </a:prstGeom>
        </p:spPr>
      </p:pic>
      <p:sp>
        <p:nvSpPr>
          <p:cNvPr id="107" name="TextBox 106"/>
          <p:cNvSpPr txBox="1"/>
          <p:nvPr/>
        </p:nvSpPr>
        <p:spPr>
          <a:xfrm>
            <a:off x="6704512" y="615428"/>
            <a:ext cx="2612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ler"/>
                <a:ea typeface="+mn-ea"/>
                <a:cs typeface="+mn-cs"/>
              </a:rPr>
              <a:t>Jesus</a:t>
            </a:r>
          </a:p>
        </p:txBody>
      </p:sp>
      <p:sp>
        <p:nvSpPr>
          <p:cNvPr id="108" name="TextBox 107"/>
          <p:cNvSpPr txBox="1"/>
          <p:nvPr/>
        </p:nvSpPr>
        <p:spPr>
          <a:xfrm>
            <a:off x="6704512" y="1968890"/>
            <a:ext cx="2612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ler"/>
                <a:ea typeface="+mn-ea"/>
                <a:cs typeface="+mn-cs"/>
              </a:rPr>
              <a:t>Peter, James &amp; John</a:t>
            </a:r>
          </a:p>
        </p:txBody>
      </p:sp>
      <p:pic>
        <p:nvPicPr>
          <p:cNvPr id="3" name="Picture 2"/>
          <p:cNvPicPr>
            <a:picLocks noChangeAspect="1"/>
          </p:cNvPicPr>
          <p:nvPr/>
        </p:nvPicPr>
        <p:blipFill>
          <a:blip r:embed="rId4"/>
          <a:stretch>
            <a:fillRect/>
          </a:stretch>
        </p:blipFill>
        <p:spPr>
          <a:xfrm>
            <a:off x="4778908" y="1572604"/>
            <a:ext cx="1457143" cy="1161905"/>
          </a:xfrm>
          <a:prstGeom prst="rect">
            <a:avLst/>
          </a:prstGeom>
        </p:spPr>
      </p:pic>
      <p:sp>
        <p:nvSpPr>
          <p:cNvPr id="8" name="TextBox 7"/>
          <p:cNvSpPr txBox="1"/>
          <p:nvPr/>
        </p:nvSpPr>
        <p:spPr>
          <a:xfrm>
            <a:off x="8927937" y="3412859"/>
            <a:ext cx="2612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ler"/>
                <a:ea typeface="+mn-ea"/>
                <a:cs typeface="+mn-cs"/>
              </a:rPr>
              <a:t>The Twelve</a:t>
            </a:r>
          </a:p>
        </p:txBody>
      </p:sp>
      <p:pic>
        <p:nvPicPr>
          <p:cNvPr id="5" name="Picture 4"/>
          <p:cNvPicPr>
            <a:picLocks noChangeAspect="1"/>
          </p:cNvPicPr>
          <p:nvPr/>
        </p:nvPicPr>
        <p:blipFill>
          <a:blip r:embed="rId5"/>
          <a:stretch>
            <a:fillRect/>
          </a:stretch>
        </p:blipFill>
        <p:spPr>
          <a:xfrm>
            <a:off x="3108322" y="2877452"/>
            <a:ext cx="4743450" cy="1447800"/>
          </a:xfrm>
          <a:prstGeom prst="rect">
            <a:avLst/>
          </a:prstGeom>
        </p:spPr>
      </p:pic>
    </p:spTree>
    <p:extLst>
      <p:ext uri="{BB962C8B-B14F-4D97-AF65-F5344CB8AC3E}">
        <p14:creationId xmlns:p14="http://schemas.microsoft.com/office/powerpoint/2010/main" val="2607608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108322" y="2877452"/>
            <a:ext cx="4743450" cy="1447800"/>
          </a:xfrm>
          <a:prstGeom prst="rect">
            <a:avLst/>
          </a:prstGeom>
        </p:spPr>
      </p:pic>
      <p:pic>
        <p:nvPicPr>
          <p:cNvPr id="2" name="Picture 1"/>
          <p:cNvPicPr>
            <a:picLocks noChangeAspect="1"/>
          </p:cNvPicPr>
          <p:nvPr/>
        </p:nvPicPr>
        <p:blipFill>
          <a:blip r:embed="rId4"/>
          <a:stretch>
            <a:fillRect/>
          </a:stretch>
        </p:blipFill>
        <p:spPr>
          <a:xfrm>
            <a:off x="5284270" y="225391"/>
            <a:ext cx="446421" cy="1149406"/>
          </a:xfrm>
          <a:prstGeom prst="rect">
            <a:avLst/>
          </a:prstGeom>
        </p:spPr>
      </p:pic>
      <p:sp>
        <p:nvSpPr>
          <p:cNvPr id="107" name="TextBox 106"/>
          <p:cNvSpPr txBox="1"/>
          <p:nvPr/>
        </p:nvSpPr>
        <p:spPr>
          <a:xfrm>
            <a:off x="6704512" y="615428"/>
            <a:ext cx="2612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ler"/>
                <a:ea typeface="+mn-ea"/>
                <a:cs typeface="+mn-cs"/>
              </a:rPr>
              <a:t>Jesus</a:t>
            </a:r>
          </a:p>
        </p:txBody>
      </p:sp>
      <p:sp>
        <p:nvSpPr>
          <p:cNvPr id="108" name="TextBox 107"/>
          <p:cNvSpPr txBox="1"/>
          <p:nvPr/>
        </p:nvSpPr>
        <p:spPr>
          <a:xfrm>
            <a:off x="6704512" y="1968890"/>
            <a:ext cx="2612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ler"/>
                <a:ea typeface="+mn-ea"/>
                <a:cs typeface="+mn-cs"/>
              </a:rPr>
              <a:t>Peter, James &amp; John</a:t>
            </a:r>
          </a:p>
        </p:txBody>
      </p:sp>
      <p:pic>
        <p:nvPicPr>
          <p:cNvPr id="3" name="Picture 2"/>
          <p:cNvPicPr>
            <a:picLocks noChangeAspect="1"/>
          </p:cNvPicPr>
          <p:nvPr/>
        </p:nvPicPr>
        <p:blipFill>
          <a:blip r:embed="rId5"/>
          <a:stretch>
            <a:fillRect/>
          </a:stretch>
        </p:blipFill>
        <p:spPr>
          <a:xfrm>
            <a:off x="4778908" y="1572604"/>
            <a:ext cx="1457143" cy="1161905"/>
          </a:xfrm>
          <a:prstGeom prst="rect">
            <a:avLst/>
          </a:prstGeom>
        </p:spPr>
      </p:pic>
      <p:sp>
        <p:nvSpPr>
          <p:cNvPr id="8" name="TextBox 7"/>
          <p:cNvSpPr txBox="1"/>
          <p:nvPr/>
        </p:nvSpPr>
        <p:spPr>
          <a:xfrm>
            <a:off x="8927937" y="3412859"/>
            <a:ext cx="2612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ler"/>
                <a:ea typeface="+mn-ea"/>
                <a:cs typeface="+mn-cs"/>
              </a:rPr>
              <a:t>The Twelve</a:t>
            </a:r>
          </a:p>
        </p:txBody>
      </p:sp>
      <p:pic>
        <p:nvPicPr>
          <p:cNvPr id="7" name="Picture 6"/>
          <p:cNvPicPr>
            <a:picLocks noChangeAspect="1"/>
          </p:cNvPicPr>
          <p:nvPr/>
        </p:nvPicPr>
        <p:blipFill>
          <a:blip r:embed="rId6"/>
          <a:stretch>
            <a:fillRect/>
          </a:stretch>
        </p:blipFill>
        <p:spPr>
          <a:xfrm>
            <a:off x="-17994" y="4252644"/>
            <a:ext cx="12219047" cy="2019048"/>
          </a:xfrm>
          <a:prstGeom prst="rect">
            <a:avLst/>
          </a:prstGeom>
        </p:spPr>
      </p:pic>
      <p:sp>
        <p:nvSpPr>
          <p:cNvPr id="11" name="TextBox 10"/>
          <p:cNvSpPr txBox="1"/>
          <p:nvPr/>
        </p:nvSpPr>
        <p:spPr>
          <a:xfrm>
            <a:off x="10881520" y="3883312"/>
            <a:ext cx="10233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ler"/>
                <a:ea typeface="+mn-ea"/>
                <a:cs typeface="+mn-cs"/>
              </a:rPr>
              <a:t>The 72</a:t>
            </a:r>
          </a:p>
        </p:txBody>
      </p:sp>
    </p:spTree>
    <p:extLst>
      <p:ext uri="{BB962C8B-B14F-4D97-AF65-F5344CB8AC3E}">
        <p14:creationId xmlns:p14="http://schemas.microsoft.com/office/powerpoint/2010/main" val="229477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9937" y="195263"/>
            <a:ext cx="10401300" cy="1176337"/>
          </a:xfrm>
        </p:spPr>
        <p:txBody>
          <a:bodyPr>
            <a:noAutofit/>
          </a:bodyPr>
          <a:lstStyle/>
          <a:p>
            <a:r>
              <a:rPr lang="en-US" sz="4000" i="1" dirty="0"/>
              <a:t>Super-Evangelist vs. Spiritual Multiplier</a:t>
            </a:r>
            <a:endParaRPr lang="en-US" sz="3600" i="1" dirty="0"/>
          </a:p>
        </p:txBody>
      </p:sp>
      <p:graphicFrame>
        <p:nvGraphicFramePr>
          <p:cNvPr id="4" name="Content Placeholder 3"/>
          <p:cNvGraphicFramePr>
            <a:graphicFrameLocks noGrp="1"/>
          </p:cNvGraphicFramePr>
          <p:nvPr>
            <p:ph idx="4294967295"/>
            <p:extLst/>
          </p:nvPr>
        </p:nvGraphicFramePr>
        <p:xfrm>
          <a:off x="1269937" y="1371600"/>
          <a:ext cx="9742930" cy="5059680"/>
        </p:xfrm>
        <a:graphic>
          <a:graphicData uri="http://schemas.openxmlformats.org/drawingml/2006/table">
            <a:tbl>
              <a:tblPr firstRow="1" bandRow="1">
                <a:tableStyleId>{5C22544A-7EE6-4342-B048-85BDC9FD1C3A}</a:tableStyleId>
              </a:tblPr>
              <a:tblGrid>
                <a:gridCol w="1209188">
                  <a:extLst>
                    <a:ext uri="{9D8B030D-6E8A-4147-A177-3AD203B41FA5}">
                      <a16:colId xmlns:a16="http://schemas.microsoft.com/office/drawing/2014/main" val="372811991"/>
                    </a:ext>
                  </a:extLst>
                </a:gridCol>
                <a:gridCol w="2603514">
                  <a:extLst>
                    <a:ext uri="{9D8B030D-6E8A-4147-A177-3AD203B41FA5}">
                      <a16:colId xmlns:a16="http://schemas.microsoft.com/office/drawing/2014/main" val="1870284260"/>
                    </a:ext>
                  </a:extLst>
                </a:gridCol>
                <a:gridCol w="2651728">
                  <a:extLst>
                    <a:ext uri="{9D8B030D-6E8A-4147-A177-3AD203B41FA5}">
                      <a16:colId xmlns:a16="http://schemas.microsoft.com/office/drawing/2014/main" val="1695613123"/>
                    </a:ext>
                  </a:extLst>
                </a:gridCol>
                <a:gridCol w="3278500">
                  <a:extLst>
                    <a:ext uri="{9D8B030D-6E8A-4147-A177-3AD203B41FA5}">
                      <a16:colId xmlns:a16="http://schemas.microsoft.com/office/drawing/2014/main" val="2651946025"/>
                    </a:ext>
                  </a:extLst>
                </a:gridCol>
              </a:tblGrid>
              <a:tr h="358489">
                <a:tc>
                  <a:txBody>
                    <a:bodyPr/>
                    <a:lstStyle/>
                    <a:p>
                      <a:pPr algn="ctr"/>
                      <a:r>
                        <a:rPr lang="en-US" dirty="0"/>
                        <a:t>Year #</a:t>
                      </a:r>
                    </a:p>
                  </a:txBody>
                  <a:tcPr/>
                </a:tc>
                <a:tc>
                  <a:txBody>
                    <a:bodyPr/>
                    <a:lstStyle/>
                    <a:p>
                      <a:pPr algn="ctr"/>
                      <a:r>
                        <a:rPr lang="en-US" dirty="0"/>
                        <a:t>Super-Evangelist</a:t>
                      </a:r>
                    </a:p>
                  </a:txBody>
                  <a:tcPr/>
                </a:tc>
                <a:tc>
                  <a:txBody>
                    <a:bodyPr/>
                    <a:lstStyle/>
                    <a:p>
                      <a:pPr algn="ctr"/>
                      <a:r>
                        <a:rPr lang="en-US" dirty="0"/>
                        <a:t>Spiritual</a:t>
                      </a:r>
                      <a:r>
                        <a:rPr lang="en-US" baseline="0" dirty="0"/>
                        <a:t> Multiplier</a:t>
                      </a:r>
                      <a:endParaRPr lang="en-US" dirty="0"/>
                    </a:p>
                  </a:txBody>
                  <a:tcPr/>
                </a:tc>
                <a:tc>
                  <a:txBody>
                    <a:bodyPr/>
                    <a:lstStyle/>
                    <a:p>
                      <a:pPr algn="ctr"/>
                      <a:r>
                        <a:rPr lang="en-US" dirty="0"/>
                        <a:t>Diocese</a:t>
                      </a:r>
                      <a:r>
                        <a:rPr lang="en-US" baseline="0" dirty="0"/>
                        <a:t> Reference</a:t>
                      </a:r>
                      <a:endParaRPr lang="en-US" dirty="0"/>
                    </a:p>
                  </a:txBody>
                  <a:tcPr/>
                </a:tc>
                <a:extLst>
                  <a:ext uri="{0D108BD9-81ED-4DB2-BD59-A6C34878D82A}">
                    <a16:rowId xmlns:a16="http://schemas.microsoft.com/office/drawing/2014/main" val="521288455"/>
                  </a:ext>
                </a:extLst>
              </a:tr>
              <a:tr h="328615">
                <a:tc>
                  <a:txBody>
                    <a:bodyPr/>
                    <a:lstStyle/>
                    <a:p>
                      <a:pPr algn="ctr"/>
                      <a:r>
                        <a:rPr lang="en-US" sz="1600" dirty="0"/>
                        <a:t>1</a:t>
                      </a:r>
                    </a:p>
                  </a:txBody>
                  <a:tcPr/>
                </a:tc>
                <a:tc>
                  <a:txBody>
                    <a:bodyPr/>
                    <a:lstStyle/>
                    <a:p>
                      <a:pPr algn="ctr"/>
                      <a:r>
                        <a:rPr lang="en-US" sz="1600" dirty="0"/>
                        <a:t>10,000</a:t>
                      </a:r>
                    </a:p>
                  </a:txBody>
                  <a:tcPr/>
                </a:tc>
                <a:tc>
                  <a:txBody>
                    <a:bodyPr/>
                    <a:lstStyle/>
                    <a:p>
                      <a:pPr algn="ctr"/>
                      <a:r>
                        <a:rPr lang="en-US" sz="1600" dirty="0"/>
                        <a:t>1</a:t>
                      </a:r>
                    </a:p>
                  </a:txBody>
                  <a:tcPr/>
                </a:tc>
                <a:tc>
                  <a:txBody>
                    <a:bodyPr/>
                    <a:lstStyle/>
                    <a:p>
                      <a:pPr algn="ctr"/>
                      <a:endParaRPr lang="en-US" sz="1600" dirty="0"/>
                    </a:p>
                  </a:txBody>
                  <a:tcPr/>
                </a:tc>
                <a:extLst>
                  <a:ext uri="{0D108BD9-81ED-4DB2-BD59-A6C34878D82A}">
                    <a16:rowId xmlns:a16="http://schemas.microsoft.com/office/drawing/2014/main" val="3698233027"/>
                  </a:ext>
                </a:extLst>
              </a:tr>
              <a:tr h="328615">
                <a:tc>
                  <a:txBody>
                    <a:bodyPr/>
                    <a:lstStyle/>
                    <a:p>
                      <a:pPr algn="ctr"/>
                      <a:r>
                        <a:rPr lang="en-US" sz="1600" dirty="0"/>
                        <a:t>2</a:t>
                      </a:r>
                    </a:p>
                  </a:txBody>
                  <a:tcPr/>
                </a:tc>
                <a:tc>
                  <a:txBody>
                    <a:bodyPr/>
                    <a:lstStyle/>
                    <a:p>
                      <a:pPr algn="ctr"/>
                      <a:r>
                        <a:rPr lang="en-US" sz="1600" dirty="0"/>
                        <a:t>20,000</a:t>
                      </a:r>
                    </a:p>
                  </a:txBody>
                  <a:tcPr/>
                </a:tc>
                <a:tc>
                  <a:txBody>
                    <a:bodyPr/>
                    <a:lstStyle/>
                    <a:p>
                      <a:pPr algn="ctr"/>
                      <a:r>
                        <a:rPr lang="en-US" sz="1600" dirty="0"/>
                        <a:t>4</a:t>
                      </a:r>
                    </a:p>
                  </a:txBody>
                  <a:tcPr/>
                </a:tc>
                <a:tc>
                  <a:txBody>
                    <a:bodyPr/>
                    <a:lstStyle/>
                    <a:p>
                      <a:pPr algn="ctr"/>
                      <a:r>
                        <a:rPr lang="en-US" sz="1600" dirty="0"/>
                        <a:t>You</a:t>
                      </a:r>
                      <a:r>
                        <a:rPr lang="en-US" sz="1600" baseline="0" dirty="0"/>
                        <a:t> + 3</a:t>
                      </a:r>
                      <a:r>
                        <a:rPr lang="en-US" sz="1600" dirty="0"/>
                        <a:t> Others</a:t>
                      </a:r>
                    </a:p>
                  </a:txBody>
                  <a:tcPr/>
                </a:tc>
                <a:extLst>
                  <a:ext uri="{0D108BD9-81ED-4DB2-BD59-A6C34878D82A}">
                    <a16:rowId xmlns:a16="http://schemas.microsoft.com/office/drawing/2014/main" val="2479539574"/>
                  </a:ext>
                </a:extLst>
              </a:tr>
              <a:tr h="328615">
                <a:tc>
                  <a:txBody>
                    <a:bodyPr/>
                    <a:lstStyle/>
                    <a:p>
                      <a:pPr algn="ctr"/>
                      <a:r>
                        <a:rPr lang="en-US" sz="1600" dirty="0"/>
                        <a:t>3</a:t>
                      </a:r>
                    </a:p>
                  </a:txBody>
                  <a:tcPr/>
                </a:tc>
                <a:tc>
                  <a:txBody>
                    <a:bodyPr/>
                    <a:lstStyle/>
                    <a:p>
                      <a:pPr algn="ctr"/>
                      <a:r>
                        <a:rPr lang="en-US" sz="1600" dirty="0"/>
                        <a:t>30,000</a:t>
                      </a:r>
                    </a:p>
                  </a:txBody>
                  <a:tcPr/>
                </a:tc>
                <a:tc>
                  <a:txBody>
                    <a:bodyPr/>
                    <a:lstStyle/>
                    <a:p>
                      <a:pPr algn="ctr"/>
                      <a:r>
                        <a:rPr lang="en-US" sz="1600" dirty="0"/>
                        <a:t>13</a:t>
                      </a:r>
                    </a:p>
                  </a:txBody>
                  <a:tcPr/>
                </a:tc>
                <a:tc>
                  <a:txBody>
                    <a:bodyPr/>
                    <a:lstStyle/>
                    <a:p>
                      <a:pPr algn="ctr"/>
                      <a:endParaRPr lang="en-US" sz="1600" dirty="0"/>
                    </a:p>
                  </a:txBody>
                  <a:tcPr/>
                </a:tc>
                <a:extLst>
                  <a:ext uri="{0D108BD9-81ED-4DB2-BD59-A6C34878D82A}">
                    <a16:rowId xmlns:a16="http://schemas.microsoft.com/office/drawing/2014/main" val="4085982843"/>
                  </a:ext>
                </a:extLst>
              </a:tr>
              <a:tr h="328615">
                <a:tc>
                  <a:txBody>
                    <a:bodyPr/>
                    <a:lstStyle/>
                    <a:p>
                      <a:pPr algn="ctr"/>
                      <a:r>
                        <a:rPr lang="en-US" sz="1600" dirty="0"/>
                        <a:t>4</a:t>
                      </a:r>
                    </a:p>
                  </a:txBody>
                  <a:tcPr/>
                </a:tc>
                <a:tc>
                  <a:txBody>
                    <a:bodyPr/>
                    <a:lstStyle/>
                    <a:p>
                      <a:pPr algn="ctr"/>
                      <a:r>
                        <a:rPr lang="en-US" sz="1600" dirty="0"/>
                        <a:t>40,000</a:t>
                      </a:r>
                    </a:p>
                  </a:txBody>
                  <a:tcPr/>
                </a:tc>
                <a:tc>
                  <a:txBody>
                    <a:bodyPr/>
                    <a:lstStyle/>
                    <a:p>
                      <a:pPr algn="ctr"/>
                      <a:r>
                        <a:rPr lang="en-US" sz="1600" dirty="0"/>
                        <a:t>40</a:t>
                      </a:r>
                    </a:p>
                  </a:txBody>
                  <a:tcPr/>
                </a:tc>
                <a:tc>
                  <a:txBody>
                    <a:bodyPr/>
                    <a:lstStyle/>
                    <a:p>
                      <a:pPr algn="ctr"/>
                      <a:r>
                        <a:rPr lang="en-US" sz="1600" dirty="0"/>
                        <a:t>Leaders of Parish Groups</a:t>
                      </a:r>
                    </a:p>
                  </a:txBody>
                  <a:tcPr/>
                </a:tc>
                <a:extLst>
                  <a:ext uri="{0D108BD9-81ED-4DB2-BD59-A6C34878D82A}">
                    <a16:rowId xmlns:a16="http://schemas.microsoft.com/office/drawing/2014/main" val="1965025545"/>
                  </a:ext>
                </a:extLst>
              </a:tr>
              <a:tr h="328615">
                <a:tc>
                  <a:txBody>
                    <a:bodyPr/>
                    <a:lstStyle/>
                    <a:p>
                      <a:pPr algn="ctr"/>
                      <a:r>
                        <a:rPr lang="en-US" sz="1600" dirty="0"/>
                        <a:t>5</a:t>
                      </a:r>
                    </a:p>
                  </a:txBody>
                  <a:tcPr/>
                </a:tc>
                <a:tc>
                  <a:txBody>
                    <a:bodyPr/>
                    <a:lstStyle/>
                    <a:p>
                      <a:pPr algn="ctr"/>
                      <a:r>
                        <a:rPr lang="en-US" sz="1600" dirty="0"/>
                        <a:t>50,000</a:t>
                      </a:r>
                    </a:p>
                  </a:txBody>
                  <a:tcPr/>
                </a:tc>
                <a:tc>
                  <a:txBody>
                    <a:bodyPr/>
                    <a:lstStyle/>
                    <a:p>
                      <a:pPr algn="ctr"/>
                      <a:r>
                        <a:rPr lang="en-US" sz="1600" dirty="0"/>
                        <a:t>121</a:t>
                      </a:r>
                    </a:p>
                  </a:txBody>
                  <a:tcPr/>
                </a:tc>
                <a:tc>
                  <a:txBody>
                    <a:bodyPr/>
                    <a:lstStyle/>
                    <a:p>
                      <a:pPr algn="ctr"/>
                      <a:endParaRPr lang="en-US" sz="1600"/>
                    </a:p>
                  </a:txBody>
                  <a:tcPr/>
                </a:tc>
                <a:extLst>
                  <a:ext uri="{0D108BD9-81ED-4DB2-BD59-A6C34878D82A}">
                    <a16:rowId xmlns:a16="http://schemas.microsoft.com/office/drawing/2014/main" val="1570573120"/>
                  </a:ext>
                </a:extLst>
              </a:tr>
              <a:tr h="328615">
                <a:tc>
                  <a:txBody>
                    <a:bodyPr/>
                    <a:lstStyle/>
                    <a:p>
                      <a:pPr algn="ctr"/>
                      <a:r>
                        <a:rPr lang="en-US" sz="1600" dirty="0"/>
                        <a:t>6</a:t>
                      </a:r>
                    </a:p>
                  </a:txBody>
                  <a:tcPr/>
                </a:tc>
                <a:tc>
                  <a:txBody>
                    <a:bodyPr/>
                    <a:lstStyle/>
                    <a:p>
                      <a:pPr algn="ctr"/>
                      <a:r>
                        <a:rPr lang="en-US" sz="1600" dirty="0"/>
                        <a:t>60,000</a:t>
                      </a:r>
                    </a:p>
                  </a:txBody>
                  <a:tcPr/>
                </a:tc>
                <a:tc>
                  <a:txBody>
                    <a:bodyPr/>
                    <a:lstStyle/>
                    <a:p>
                      <a:pPr algn="ctr"/>
                      <a:r>
                        <a:rPr lang="en-US" sz="1600" dirty="0"/>
                        <a:t>364</a:t>
                      </a:r>
                    </a:p>
                  </a:txBody>
                  <a:tcPr/>
                </a:tc>
                <a:tc>
                  <a:txBody>
                    <a:bodyPr/>
                    <a:lstStyle/>
                    <a:p>
                      <a:pPr algn="ctr"/>
                      <a:r>
                        <a:rPr lang="en-US" sz="1600" dirty="0"/>
                        <a:t>Rural Parish</a:t>
                      </a:r>
                    </a:p>
                  </a:txBody>
                  <a:tcPr/>
                </a:tc>
                <a:extLst>
                  <a:ext uri="{0D108BD9-81ED-4DB2-BD59-A6C34878D82A}">
                    <a16:rowId xmlns:a16="http://schemas.microsoft.com/office/drawing/2014/main" val="4267689850"/>
                  </a:ext>
                </a:extLst>
              </a:tr>
              <a:tr h="328615">
                <a:tc>
                  <a:txBody>
                    <a:bodyPr/>
                    <a:lstStyle/>
                    <a:p>
                      <a:pPr algn="ctr"/>
                      <a:r>
                        <a:rPr lang="en-US" sz="1600" dirty="0"/>
                        <a:t>7</a:t>
                      </a:r>
                    </a:p>
                  </a:txBody>
                  <a:tcPr/>
                </a:tc>
                <a:tc>
                  <a:txBody>
                    <a:bodyPr/>
                    <a:lstStyle/>
                    <a:p>
                      <a:pPr algn="ctr"/>
                      <a:r>
                        <a:rPr lang="en-US" sz="1600" dirty="0"/>
                        <a:t>70,000</a:t>
                      </a:r>
                    </a:p>
                  </a:txBody>
                  <a:tcPr/>
                </a:tc>
                <a:tc>
                  <a:txBody>
                    <a:bodyPr/>
                    <a:lstStyle/>
                    <a:p>
                      <a:pPr algn="ctr"/>
                      <a:r>
                        <a:rPr lang="en-US" sz="1600" dirty="0"/>
                        <a:t>1,093</a:t>
                      </a:r>
                    </a:p>
                  </a:txBody>
                  <a:tcPr/>
                </a:tc>
                <a:tc>
                  <a:txBody>
                    <a:bodyPr/>
                    <a:lstStyle/>
                    <a:p>
                      <a:pPr algn="ctr"/>
                      <a:endParaRPr lang="en-US" sz="1600" dirty="0"/>
                    </a:p>
                  </a:txBody>
                  <a:tcPr/>
                </a:tc>
                <a:extLst>
                  <a:ext uri="{0D108BD9-81ED-4DB2-BD59-A6C34878D82A}">
                    <a16:rowId xmlns:a16="http://schemas.microsoft.com/office/drawing/2014/main" val="1797889707"/>
                  </a:ext>
                </a:extLst>
              </a:tr>
              <a:tr h="328615">
                <a:tc>
                  <a:txBody>
                    <a:bodyPr/>
                    <a:lstStyle/>
                    <a:p>
                      <a:pPr algn="ctr"/>
                      <a:r>
                        <a:rPr lang="en-US" sz="1600" dirty="0"/>
                        <a:t>8</a:t>
                      </a:r>
                    </a:p>
                  </a:txBody>
                  <a:tcPr/>
                </a:tc>
                <a:tc>
                  <a:txBody>
                    <a:bodyPr/>
                    <a:lstStyle/>
                    <a:p>
                      <a:pPr algn="ctr"/>
                      <a:r>
                        <a:rPr lang="en-US" sz="1600" dirty="0"/>
                        <a:t>80,000</a:t>
                      </a:r>
                    </a:p>
                  </a:txBody>
                  <a:tcPr/>
                </a:tc>
                <a:tc>
                  <a:txBody>
                    <a:bodyPr/>
                    <a:lstStyle/>
                    <a:p>
                      <a:pPr algn="ctr"/>
                      <a:r>
                        <a:rPr lang="en-US" sz="1600" dirty="0"/>
                        <a:t>3,280</a:t>
                      </a:r>
                    </a:p>
                  </a:txBody>
                  <a:tcPr/>
                </a:tc>
                <a:tc>
                  <a:txBody>
                    <a:bodyPr/>
                    <a:lstStyle/>
                    <a:p>
                      <a:pPr algn="ctr"/>
                      <a:r>
                        <a:rPr lang="en-US" sz="1600" dirty="0"/>
                        <a:t>Midsize Urban</a:t>
                      </a:r>
                      <a:r>
                        <a:rPr lang="en-US" sz="1600" baseline="0" dirty="0"/>
                        <a:t> Parish</a:t>
                      </a:r>
                      <a:endParaRPr lang="en-US" sz="1600" dirty="0"/>
                    </a:p>
                  </a:txBody>
                  <a:tcPr/>
                </a:tc>
                <a:extLst>
                  <a:ext uri="{0D108BD9-81ED-4DB2-BD59-A6C34878D82A}">
                    <a16:rowId xmlns:a16="http://schemas.microsoft.com/office/drawing/2014/main" val="2179859714"/>
                  </a:ext>
                </a:extLst>
              </a:tr>
              <a:tr h="328615">
                <a:tc>
                  <a:txBody>
                    <a:bodyPr/>
                    <a:lstStyle/>
                    <a:p>
                      <a:pPr algn="ctr"/>
                      <a:r>
                        <a:rPr lang="en-US" sz="1600" dirty="0"/>
                        <a:t>9</a:t>
                      </a:r>
                    </a:p>
                  </a:txBody>
                  <a:tcPr/>
                </a:tc>
                <a:tc>
                  <a:txBody>
                    <a:bodyPr/>
                    <a:lstStyle/>
                    <a:p>
                      <a:pPr algn="ctr"/>
                      <a:r>
                        <a:rPr lang="en-US" sz="1600" dirty="0"/>
                        <a:t>90,000</a:t>
                      </a:r>
                    </a:p>
                  </a:txBody>
                  <a:tcPr/>
                </a:tc>
                <a:tc>
                  <a:txBody>
                    <a:bodyPr/>
                    <a:lstStyle/>
                    <a:p>
                      <a:pPr algn="ctr"/>
                      <a:r>
                        <a:rPr lang="en-US" sz="1600" dirty="0"/>
                        <a:t>9,841</a:t>
                      </a:r>
                    </a:p>
                  </a:txBody>
                  <a:tcPr/>
                </a:tc>
                <a:tc>
                  <a:txBody>
                    <a:bodyPr/>
                    <a:lstStyle/>
                    <a:p>
                      <a:pPr algn="ctr"/>
                      <a:endParaRPr lang="en-US" sz="1600" dirty="0"/>
                    </a:p>
                  </a:txBody>
                  <a:tcPr/>
                </a:tc>
                <a:extLst>
                  <a:ext uri="{0D108BD9-81ED-4DB2-BD59-A6C34878D82A}">
                    <a16:rowId xmlns:a16="http://schemas.microsoft.com/office/drawing/2014/main" val="3056069305"/>
                  </a:ext>
                </a:extLst>
              </a:tr>
              <a:tr h="328615">
                <a:tc>
                  <a:txBody>
                    <a:bodyPr/>
                    <a:lstStyle/>
                    <a:p>
                      <a:pPr algn="ctr"/>
                      <a:r>
                        <a:rPr lang="en-US" sz="1600" dirty="0"/>
                        <a:t>10</a:t>
                      </a:r>
                    </a:p>
                  </a:txBody>
                  <a:tcPr/>
                </a:tc>
                <a:tc>
                  <a:txBody>
                    <a:bodyPr/>
                    <a:lstStyle/>
                    <a:p>
                      <a:pPr algn="ctr"/>
                      <a:r>
                        <a:rPr lang="en-US" sz="1600" dirty="0"/>
                        <a:t>100,000</a:t>
                      </a:r>
                    </a:p>
                  </a:txBody>
                  <a:tcPr/>
                </a:tc>
                <a:tc>
                  <a:txBody>
                    <a:bodyPr/>
                    <a:lstStyle/>
                    <a:p>
                      <a:pPr algn="ctr"/>
                      <a:r>
                        <a:rPr lang="en-US" sz="1600" dirty="0"/>
                        <a:t>29,524</a:t>
                      </a:r>
                    </a:p>
                  </a:txBody>
                  <a:tcPr/>
                </a:tc>
                <a:tc>
                  <a:txBody>
                    <a:bodyPr/>
                    <a:lstStyle/>
                    <a:p>
                      <a:pPr algn="ctr"/>
                      <a:r>
                        <a:rPr lang="en-US" sz="1600" dirty="0"/>
                        <a:t>City the size of Liberty, MO</a:t>
                      </a:r>
                    </a:p>
                  </a:txBody>
                  <a:tcPr/>
                </a:tc>
                <a:extLst>
                  <a:ext uri="{0D108BD9-81ED-4DB2-BD59-A6C34878D82A}">
                    <a16:rowId xmlns:a16="http://schemas.microsoft.com/office/drawing/2014/main" val="2161695316"/>
                  </a:ext>
                </a:extLst>
              </a:tr>
              <a:tr h="328615">
                <a:tc>
                  <a:txBody>
                    <a:bodyPr/>
                    <a:lstStyle/>
                    <a:p>
                      <a:pPr algn="ctr"/>
                      <a:r>
                        <a:rPr lang="en-US" sz="1600" dirty="0"/>
                        <a:t>11</a:t>
                      </a:r>
                    </a:p>
                  </a:txBody>
                  <a:tcPr/>
                </a:tc>
                <a:tc>
                  <a:txBody>
                    <a:bodyPr/>
                    <a:lstStyle/>
                    <a:p>
                      <a:pPr algn="ctr"/>
                      <a:r>
                        <a:rPr lang="en-US" sz="1600" dirty="0"/>
                        <a:t>110,000</a:t>
                      </a:r>
                    </a:p>
                  </a:txBody>
                  <a:tcPr/>
                </a:tc>
                <a:tc>
                  <a:txBody>
                    <a:bodyPr/>
                    <a:lstStyle/>
                    <a:p>
                      <a:pPr algn="ctr"/>
                      <a:r>
                        <a:rPr lang="en-US" sz="1600" dirty="0"/>
                        <a:t>88,573</a:t>
                      </a:r>
                    </a:p>
                  </a:txBody>
                  <a:tcPr/>
                </a:tc>
                <a:tc>
                  <a:txBody>
                    <a:bodyPr/>
                    <a:lstStyle/>
                    <a:p>
                      <a:pPr algn="ctr"/>
                      <a:endParaRPr lang="en-US" sz="1600" dirty="0"/>
                    </a:p>
                  </a:txBody>
                  <a:tcPr/>
                </a:tc>
                <a:extLst>
                  <a:ext uri="{0D108BD9-81ED-4DB2-BD59-A6C34878D82A}">
                    <a16:rowId xmlns:a16="http://schemas.microsoft.com/office/drawing/2014/main" val="3277069713"/>
                  </a:ext>
                </a:extLst>
              </a:tr>
              <a:tr h="328615">
                <a:tc>
                  <a:txBody>
                    <a:bodyPr/>
                    <a:lstStyle/>
                    <a:p>
                      <a:pPr algn="ctr"/>
                      <a:r>
                        <a:rPr lang="en-US" sz="1600" dirty="0"/>
                        <a:t>12</a:t>
                      </a:r>
                    </a:p>
                  </a:txBody>
                  <a:tcPr/>
                </a:tc>
                <a:tc>
                  <a:txBody>
                    <a:bodyPr/>
                    <a:lstStyle/>
                    <a:p>
                      <a:pPr algn="ctr"/>
                      <a:r>
                        <a:rPr lang="en-US" sz="1600" dirty="0"/>
                        <a:t>120,000</a:t>
                      </a:r>
                    </a:p>
                  </a:txBody>
                  <a:tcPr/>
                </a:tc>
                <a:tc>
                  <a:txBody>
                    <a:bodyPr/>
                    <a:lstStyle/>
                    <a:p>
                      <a:pPr algn="ctr"/>
                      <a:r>
                        <a:rPr lang="en-US" sz="1600" dirty="0"/>
                        <a:t>265,720</a:t>
                      </a:r>
                    </a:p>
                  </a:txBody>
                  <a:tcPr/>
                </a:tc>
                <a:tc>
                  <a:txBody>
                    <a:bodyPr/>
                    <a:lstStyle/>
                    <a:p>
                      <a:pPr algn="ctr"/>
                      <a:endParaRPr lang="en-US" sz="1600" dirty="0"/>
                    </a:p>
                  </a:txBody>
                  <a:tcPr/>
                </a:tc>
                <a:extLst>
                  <a:ext uri="{0D108BD9-81ED-4DB2-BD59-A6C34878D82A}">
                    <a16:rowId xmlns:a16="http://schemas.microsoft.com/office/drawing/2014/main" val="2208297398"/>
                  </a:ext>
                </a:extLst>
              </a:tr>
              <a:tr h="328615">
                <a:tc>
                  <a:txBody>
                    <a:bodyPr/>
                    <a:lstStyle/>
                    <a:p>
                      <a:pPr algn="ctr"/>
                      <a:r>
                        <a:rPr lang="en-US" sz="1600" dirty="0"/>
                        <a:t>13</a:t>
                      </a:r>
                    </a:p>
                  </a:txBody>
                  <a:tcPr/>
                </a:tc>
                <a:tc>
                  <a:txBody>
                    <a:bodyPr/>
                    <a:lstStyle/>
                    <a:p>
                      <a:pPr algn="ctr"/>
                      <a:r>
                        <a:rPr lang="en-US" sz="1600" dirty="0"/>
                        <a:t>130,000</a:t>
                      </a:r>
                    </a:p>
                  </a:txBody>
                  <a:tcPr/>
                </a:tc>
                <a:tc>
                  <a:txBody>
                    <a:bodyPr/>
                    <a:lstStyle/>
                    <a:p>
                      <a:pPr algn="ctr"/>
                      <a:r>
                        <a:rPr lang="en-US" sz="1600" dirty="0"/>
                        <a:t>797,161</a:t>
                      </a:r>
                    </a:p>
                  </a:txBody>
                  <a:tcPr/>
                </a:tc>
                <a:tc>
                  <a:txBody>
                    <a:bodyPr/>
                    <a:lstStyle/>
                    <a:p>
                      <a:pPr algn="ctr"/>
                      <a:endParaRPr lang="en-US" sz="1600" dirty="0"/>
                    </a:p>
                  </a:txBody>
                  <a:tcPr/>
                </a:tc>
                <a:extLst>
                  <a:ext uri="{0D108BD9-81ED-4DB2-BD59-A6C34878D82A}">
                    <a16:rowId xmlns:a16="http://schemas.microsoft.com/office/drawing/2014/main" val="4249652822"/>
                  </a:ext>
                </a:extLst>
              </a:tr>
              <a:tr h="328615">
                <a:tc>
                  <a:txBody>
                    <a:bodyPr/>
                    <a:lstStyle/>
                    <a:p>
                      <a:pPr algn="ctr"/>
                      <a:r>
                        <a:rPr lang="en-US" sz="1600" dirty="0"/>
                        <a:t>14</a:t>
                      </a:r>
                    </a:p>
                  </a:txBody>
                  <a:tcPr/>
                </a:tc>
                <a:tc>
                  <a:txBody>
                    <a:bodyPr/>
                    <a:lstStyle/>
                    <a:p>
                      <a:pPr algn="ctr"/>
                      <a:r>
                        <a:rPr lang="en-US" sz="1600" dirty="0"/>
                        <a:t>140,000</a:t>
                      </a:r>
                    </a:p>
                  </a:txBody>
                  <a:tcPr/>
                </a:tc>
                <a:tc>
                  <a:txBody>
                    <a:bodyPr/>
                    <a:lstStyle/>
                    <a:p>
                      <a:pPr algn="ctr"/>
                      <a:r>
                        <a:rPr lang="en-US" sz="1600" dirty="0"/>
                        <a:t>2,391,494</a:t>
                      </a:r>
                    </a:p>
                  </a:txBody>
                  <a:tcPr/>
                </a:tc>
                <a:tc>
                  <a:txBody>
                    <a:bodyPr/>
                    <a:lstStyle/>
                    <a:p>
                      <a:pPr algn="ctr"/>
                      <a:r>
                        <a:rPr lang="en-US" sz="1600" dirty="0"/>
                        <a:t>Almost every</a:t>
                      </a:r>
                      <a:r>
                        <a:rPr lang="en-US" sz="1600" baseline="0" dirty="0"/>
                        <a:t> person in the KC Metro</a:t>
                      </a:r>
                      <a:endParaRPr lang="en-US" sz="1600" dirty="0"/>
                    </a:p>
                  </a:txBody>
                  <a:tcPr/>
                </a:tc>
                <a:extLst>
                  <a:ext uri="{0D108BD9-81ED-4DB2-BD59-A6C34878D82A}">
                    <a16:rowId xmlns:a16="http://schemas.microsoft.com/office/drawing/2014/main" val="2113572715"/>
                  </a:ext>
                </a:extLst>
              </a:tr>
            </a:tbl>
          </a:graphicData>
        </a:graphic>
      </p:graphicFrame>
    </p:spTree>
    <p:extLst>
      <p:ext uri="{BB962C8B-B14F-4D97-AF65-F5344CB8AC3E}">
        <p14:creationId xmlns:p14="http://schemas.microsoft.com/office/powerpoint/2010/main" val="4053450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0667"/>
            <a:ext cx="10058400" cy="796423"/>
          </a:xfrm>
        </p:spPr>
        <p:txBody>
          <a:bodyPr/>
          <a:lstStyle/>
          <a:p>
            <a:r>
              <a:rPr lang="en-US" dirty="0"/>
              <a:t>2 Timothy 2:2</a:t>
            </a:r>
          </a:p>
        </p:txBody>
      </p:sp>
      <p:sp>
        <p:nvSpPr>
          <p:cNvPr id="5" name="Content Placeholder 4"/>
          <p:cNvSpPr>
            <a:spLocks noGrp="1"/>
          </p:cNvSpPr>
          <p:nvPr>
            <p:ph idx="1"/>
          </p:nvPr>
        </p:nvSpPr>
        <p:spPr>
          <a:xfrm>
            <a:off x="5016650" y="332779"/>
            <a:ext cx="6139030" cy="1045280"/>
          </a:xfrm>
        </p:spPr>
        <p:txBody>
          <a:bodyPr>
            <a:normAutofit lnSpcReduction="10000"/>
          </a:bodyPr>
          <a:lstStyle/>
          <a:p>
            <a:r>
              <a:rPr lang="en-US" sz="2400" i="1" dirty="0"/>
              <a:t>“What you heard from me in the presence of many witnesses entrust to faithful people who will be able to teach others also.”</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7624" t="21287" r="37129" b="17327"/>
          <a:stretch/>
        </p:blipFill>
        <p:spPr>
          <a:xfrm>
            <a:off x="5920244" y="1724804"/>
            <a:ext cx="351512" cy="85465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7159" t="18580" r="36612" b="16394"/>
          <a:stretch/>
        </p:blipFill>
        <p:spPr>
          <a:xfrm>
            <a:off x="3039643" y="3076712"/>
            <a:ext cx="344338" cy="85367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7159" t="18580" r="36612" b="16394"/>
          <a:stretch/>
        </p:blipFill>
        <p:spPr>
          <a:xfrm>
            <a:off x="5920244" y="3076712"/>
            <a:ext cx="344338" cy="85367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7159" t="18580" r="36612" b="16394"/>
          <a:stretch/>
        </p:blipFill>
        <p:spPr>
          <a:xfrm>
            <a:off x="8803195" y="3076712"/>
            <a:ext cx="344338" cy="85367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5947323" y="4391485"/>
            <a:ext cx="317259" cy="788615"/>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2750123" y="4391481"/>
            <a:ext cx="317259" cy="788615"/>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9695771" y="4391482"/>
            <a:ext cx="317259" cy="788615"/>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2096244" y="4391484"/>
            <a:ext cx="317259" cy="788615"/>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1435461" y="4401989"/>
            <a:ext cx="317259" cy="788615"/>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5292779" y="4401989"/>
            <a:ext cx="317259" cy="788615"/>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6601867" y="4391483"/>
            <a:ext cx="317259" cy="78861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9038453" y="4391481"/>
            <a:ext cx="317259" cy="788615"/>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38195" t="21389" r="37500" b="18195"/>
          <a:stretch/>
        </p:blipFill>
        <p:spPr>
          <a:xfrm>
            <a:off x="10353089" y="4401988"/>
            <a:ext cx="317259" cy="788615"/>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419656" y="5783206"/>
            <a:ext cx="326809" cy="795789"/>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834957" y="5783206"/>
            <a:ext cx="326809" cy="795789"/>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255835" y="5783205"/>
            <a:ext cx="326809" cy="795789"/>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676713" y="5783206"/>
            <a:ext cx="326809" cy="795789"/>
          </a:xfrm>
          <a:prstGeom prst="rect">
            <a:avLst/>
          </a:prstGeom>
        </p:spPr>
      </p:pic>
      <p:pic>
        <p:nvPicPr>
          <p:cNvPr id="30" name="Picture 29"/>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2092014" y="5783206"/>
            <a:ext cx="326809" cy="795789"/>
          </a:xfrm>
          <a:prstGeom prst="rect">
            <a:avLst/>
          </a:prstGeom>
        </p:spPr>
      </p:pic>
      <p:pic>
        <p:nvPicPr>
          <p:cNvPr id="31" name="Picture 30"/>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2512892" y="5783205"/>
            <a:ext cx="326809" cy="795789"/>
          </a:xfrm>
          <a:prstGeom prst="rect">
            <a:avLst/>
          </a:prstGeom>
        </p:spPr>
      </p:pic>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2933770" y="5783206"/>
            <a:ext cx="326809" cy="795789"/>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3349071" y="5783206"/>
            <a:ext cx="326809" cy="795789"/>
          </a:xfrm>
          <a:prstGeom prst="rect">
            <a:avLst/>
          </a:prstGeom>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3769949" y="5783205"/>
            <a:ext cx="326809" cy="795789"/>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4224601" y="5783206"/>
            <a:ext cx="326809" cy="795789"/>
          </a:xfrm>
          <a:prstGeom prst="rect">
            <a:avLst/>
          </a:prstGeom>
        </p:spPr>
      </p:pic>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4639902" y="5783206"/>
            <a:ext cx="326809" cy="795789"/>
          </a:xfrm>
          <a:prstGeom prst="rect">
            <a:avLst/>
          </a:prstGeom>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5060780" y="5783205"/>
            <a:ext cx="326809" cy="795789"/>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5481658" y="5783206"/>
            <a:ext cx="326809" cy="795789"/>
          </a:xfrm>
          <a:prstGeom prst="rect">
            <a:avLst/>
          </a:prstGeom>
        </p:spPr>
      </p:pic>
      <p:pic>
        <p:nvPicPr>
          <p:cNvPr id="39" name="Picture 38"/>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5896959" y="5783206"/>
            <a:ext cx="326809" cy="795789"/>
          </a:xfrm>
          <a:prstGeom prst="rect">
            <a:avLst/>
          </a:prstGeom>
        </p:spPr>
      </p:pic>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6317837" y="5783205"/>
            <a:ext cx="326809" cy="795789"/>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6738715" y="5783206"/>
            <a:ext cx="326809" cy="795789"/>
          </a:xfrm>
          <a:prstGeom prst="rect">
            <a:avLst/>
          </a:prstGeom>
        </p:spPr>
      </p:pic>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7154016" y="5783206"/>
            <a:ext cx="326809" cy="795789"/>
          </a:xfrm>
          <a:prstGeom prst="rect">
            <a:avLst/>
          </a:prstGeom>
        </p:spPr>
      </p:pic>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7574894" y="5783205"/>
            <a:ext cx="326809" cy="795789"/>
          </a:xfrm>
          <a:prstGeom prst="rect">
            <a:avLst/>
          </a:prstGeom>
        </p:spPr>
      </p:pic>
      <p:pic>
        <p:nvPicPr>
          <p:cNvPr id="44" name="Picture 43"/>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8027299" y="5783206"/>
            <a:ext cx="326809" cy="795789"/>
          </a:xfrm>
          <a:prstGeom prst="rect">
            <a:avLst/>
          </a:prstGeom>
        </p:spPr>
      </p:pic>
      <p:pic>
        <p:nvPicPr>
          <p:cNvPr id="45" name="Picture 44"/>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8442600" y="5783206"/>
            <a:ext cx="326809" cy="795789"/>
          </a:xfrm>
          <a:prstGeom prst="rect">
            <a:avLst/>
          </a:prstGeom>
        </p:spPr>
      </p:pic>
      <p:pic>
        <p:nvPicPr>
          <p:cNvPr id="46" name="Picture 45"/>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8863478" y="5783205"/>
            <a:ext cx="326809" cy="795789"/>
          </a:xfrm>
          <a:prstGeom prst="rect">
            <a:avLst/>
          </a:prstGeom>
        </p:spPr>
      </p:pic>
      <p:pic>
        <p:nvPicPr>
          <p:cNvPr id="47" name="Picture 46"/>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9284356" y="5783206"/>
            <a:ext cx="326809" cy="795789"/>
          </a:xfrm>
          <a:prstGeom prst="rect">
            <a:avLst/>
          </a:prstGeom>
        </p:spPr>
      </p:pic>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9699657" y="5783206"/>
            <a:ext cx="326809" cy="795789"/>
          </a:xfrm>
          <a:prstGeom prst="rect">
            <a:avLst/>
          </a:prstGeom>
        </p:spPr>
      </p:pic>
      <p:pic>
        <p:nvPicPr>
          <p:cNvPr id="49" name="Picture 48"/>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0120535" y="5783205"/>
            <a:ext cx="326809" cy="795789"/>
          </a:xfrm>
          <a:prstGeom prst="rect">
            <a:avLst/>
          </a:prstGeom>
        </p:spPr>
      </p:pic>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0541413" y="5783206"/>
            <a:ext cx="326809" cy="795789"/>
          </a:xfrm>
          <a:prstGeom prst="rect">
            <a:avLst/>
          </a:prstGeom>
        </p:spPr>
      </p:pic>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0956714" y="5783206"/>
            <a:ext cx="326809" cy="795789"/>
          </a:xfrm>
          <a:prstGeom prst="rect">
            <a:avLst/>
          </a:prstGeom>
        </p:spPr>
      </p:pic>
      <p:pic>
        <p:nvPicPr>
          <p:cNvPr id="52" name="Picture 51"/>
          <p:cNvPicPr>
            <a:picLocks noChangeAspect="1"/>
          </p:cNvPicPr>
          <p:nvPr/>
        </p:nvPicPr>
        <p:blipFill rotWithShape="1">
          <a:blip r:embed="rId6" cstate="print">
            <a:extLst>
              <a:ext uri="{28A0092B-C50C-407E-A947-70E740481C1C}">
                <a14:useLocalDpi xmlns:a14="http://schemas.microsoft.com/office/drawing/2010/main" val="0"/>
              </a:ext>
            </a:extLst>
          </a:blip>
          <a:srcRect l="38056" t="21666" r="37361" b="18473"/>
          <a:stretch/>
        </p:blipFill>
        <p:spPr>
          <a:xfrm>
            <a:off x="11377592" y="5783205"/>
            <a:ext cx="326809" cy="795789"/>
          </a:xfrm>
          <a:prstGeom prst="rect">
            <a:avLst/>
          </a:prstGeom>
        </p:spPr>
      </p:pic>
      <p:cxnSp>
        <p:nvCxnSpPr>
          <p:cNvPr id="54" name="Straight Arrow Connector 53"/>
          <p:cNvCxnSpPr/>
          <p:nvPr/>
        </p:nvCxnSpPr>
        <p:spPr>
          <a:xfrm flipH="1">
            <a:off x="3611048" y="2275958"/>
            <a:ext cx="1998990" cy="80075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475044" y="2237858"/>
            <a:ext cx="2095500" cy="83885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088826" y="2663236"/>
            <a:ext cx="3435" cy="365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1676713" y="3398502"/>
            <a:ext cx="1232876" cy="90780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2293151" y="3409010"/>
            <a:ext cx="615601" cy="89729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908752" y="3409010"/>
            <a:ext cx="0" cy="89729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481659" y="3503548"/>
            <a:ext cx="326808" cy="81585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6415634" y="3490453"/>
            <a:ext cx="229012" cy="81585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097845" y="3938312"/>
            <a:ext cx="7680"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9279514" y="3398502"/>
            <a:ext cx="1072497" cy="920897"/>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279514" y="3398502"/>
            <a:ext cx="443015" cy="920897"/>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9215142" y="3398502"/>
            <a:ext cx="64372" cy="90780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2254873" y="5297656"/>
            <a:ext cx="7680"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6065413" y="5297656"/>
            <a:ext cx="7680"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9846720" y="5297656"/>
            <a:ext cx="7680"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677956" y="5190603"/>
            <a:ext cx="577880" cy="47504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1067906" y="5190603"/>
            <a:ext cx="187929" cy="47504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1255835" y="5185349"/>
            <a:ext cx="109806" cy="48555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1917252" y="5297656"/>
            <a:ext cx="345301"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2262553" y="5297655"/>
            <a:ext cx="338398"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2973420" y="5297656"/>
            <a:ext cx="66223"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2984226" y="5297655"/>
            <a:ext cx="427886"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2984226" y="5297655"/>
            <a:ext cx="785723"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a:off x="4513440" y="5297655"/>
            <a:ext cx="817829" cy="41990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4913644" y="5297655"/>
            <a:ext cx="421464" cy="41990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5243745" y="5297655"/>
            <a:ext cx="91362" cy="41990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a:off x="5731473" y="5297655"/>
            <a:ext cx="328891"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6065413" y="5297655"/>
            <a:ext cx="350221"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6834112" y="5297655"/>
            <a:ext cx="58921"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6843198" y="5297655"/>
            <a:ext cx="393112"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6843198" y="5297655"/>
            <a:ext cx="731696"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H="1">
            <a:off x="8344919" y="5297654"/>
            <a:ext cx="738792"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H="1">
            <a:off x="8683503" y="5297654"/>
            <a:ext cx="400207"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9033724" y="5297654"/>
            <a:ext cx="49986"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H="1">
            <a:off x="9508136" y="5297654"/>
            <a:ext cx="345600"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9853736" y="5297654"/>
            <a:ext cx="338584" cy="3679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a:off x="10601678" y="5297654"/>
            <a:ext cx="65718"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a:off x="10596920" y="5297654"/>
            <a:ext cx="396251"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10596920" y="5297654"/>
            <a:ext cx="738791" cy="36799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49" name="TextBox 248"/>
          <p:cNvSpPr txBox="1"/>
          <p:nvPr/>
        </p:nvSpPr>
        <p:spPr>
          <a:xfrm>
            <a:off x="6284247" y="1567613"/>
            <a:ext cx="1617456" cy="368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ller"/>
                <a:ea typeface="+mn-ea"/>
                <a:cs typeface="+mn-cs"/>
              </a:rPr>
              <a:t>Paul</a:t>
            </a:r>
          </a:p>
        </p:txBody>
      </p:sp>
      <p:sp>
        <p:nvSpPr>
          <p:cNvPr id="250" name="TextBox 249"/>
          <p:cNvSpPr txBox="1"/>
          <p:nvPr/>
        </p:nvSpPr>
        <p:spPr>
          <a:xfrm>
            <a:off x="2304250" y="2669543"/>
            <a:ext cx="1617456" cy="368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ller"/>
                <a:ea typeface="+mn-ea"/>
                <a:cs typeface="+mn-cs"/>
              </a:rPr>
              <a:t>Timothy</a:t>
            </a:r>
          </a:p>
        </p:txBody>
      </p:sp>
      <p:sp>
        <p:nvSpPr>
          <p:cNvPr id="251" name="TextBox 250"/>
          <p:cNvSpPr txBox="1"/>
          <p:nvPr/>
        </p:nvSpPr>
        <p:spPr>
          <a:xfrm>
            <a:off x="5167453" y="2896331"/>
            <a:ext cx="1617456" cy="368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ller"/>
                <a:ea typeface="+mn-ea"/>
                <a:cs typeface="+mn-cs"/>
              </a:rPr>
              <a:t>Titus</a:t>
            </a:r>
          </a:p>
        </p:txBody>
      </p:sp>
      <p:sp>
        <p:nvSpPr>
          <p:cNvPr id="252" name="TextBox 251"/>
          <p:cNvSpPr txBox="1"/>
          <p:nvPr/>
        </p:nvSpPr>
        <p:spPr>
          <a:xfrm>
            <a:off x="8812244" y="2671979"/>
            <a:ext cx="1617456" cy="368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ller"/>
                <a:ea typeface="+mn-ea"/>
                <a:cs typeface="+mn-cs"/>
              </a:rPr>
              <a:t>Epaphras</a:t>
            </a:r>
            <a:endParaRPr kumimoji="0" lang="en-US" sz="1800" b="1" i="0" u="none" strike="noStrike" kern="1200" cap="none" spc="0" normalizeH="0" baseline="0" noProof="0" dirty="0">
              <a:ln>
                <a:noFill/>
              </a:ln>
              <a:solidFill>
                <a:prstClr val="black"/>
              </a:solidFill>
              <a:effectLst/>
              <a:uLnTx/>
              <a:uFillTx/>
              <a:latin typeface="Aller"/>
              <a:ea typeface="+mn-ea"/>
              <a:cs typeface="+mn-cs"/>
            </a:endParaRPr>
          </a:p>
        </p:txBody>
      </p:sp>
    </p:spTree>
    <p:extLst>
      <p:ext uri="{BB962C8B-B14F-4D97-AF65-F5344CB8AC3E}">
        <p14:creationId xmlns:p14="http://schemas.microsoft.com/office/powerpoint/2010/main" val="1339330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500233"/>
      </p:ext>
    </p:extLst>
  </p:cSld>
  <p:clrMapOvr>
    <a:masterClrMapping/>
  </p:clrMapOvr>
</p:sld>
</file>

<file path=ppt/theme/theme1.xml><?xml version="1.0" encoding="utf-8"?>
<a:theme xmlns:a="http://schemas.openxmlformats.org/drawingml/2006/main" name="Retrospect">
  <a:themeElements>
    <a:clrScheme name="AOO Custom">
      <a:dk1>
        <a:sysClr val="windowText" lastClr="000000"/>
      </a:dk1>
      <a:lt1>
        <a:sysClr val="window" lastClr="FFFFFF"/>
      </a:lt1>
      <a:dk2>
        <a:srgbClr val="156570"/>
      </a:dk2>
      <a:lt2>
        <a:srgbClr val="EBEBEB"/>
      </a:lt2>
      <a:accent1>
        <a:srgbClr val="D87900"/>
      </a:accent1>
      <a:accent2>
        <a:srgbClr val="BD4F19"/>
      </a:accent2>
      <a:accent3>
        <a:srgbClr val="9E3039"/>
      </a:accent3>
      <a:accent4>
        <a:srgbClr val="A8B400"/>
      </a:accent4>
      <a:accent5>
        <a:srgbClr val="83AFB4"/>
      </a:accent5>
      <a:accent6>
        <a:srgbClr val="738639"/>
      </a:accent6>
      <a:hlink>
        <a:srgbClr val="D87900"/>
      </a:hlink>
      <a:folHlink>
        <a:srgbClr val="BD4F19"/>
      </a:folHlink>
    </a:clrScheme>
    <a:fontScheme name="AOO custom 1">
      <a:majorFont>
        <a:latin typeface="Raleway"/>
        <a:ea typeface=""/>
        <a:cs typeface=""/>
      </a:majorFont>
      <a:minorFont>
        <a:latin typeface="All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9532</TotalTime>
  <Words>3753</Words>
  <Application>Microsoft Office PowerPoint</Application>
  <PresentationFormat>Widescreen</PresentationFormat>
  <Paragraphs>432</Paragraphs>
  <Slides>40</Slides>
  <Notes>40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Aller</vt:lpstr>
      <vt:lpstr>Arial</vt:lpstr>
      <vt:lpstr>Calibri</vt:lpstr>
      <vt:lpstr>Garamond</vt:lpstr>
      <vt:lpstr>Raleway</vt:lpstr>
      <vt:lpstr>Times New Roman</vt:lpstr>
      <vt:lpstr>Retrospect</vt:lpstr>
      <vt:lpstr>Base Camp, Part 3</vt:lpstr>
      <vt:lpstr>The Method of Jesus</vt:lpstr>
      <vt:lpstr>PowerPoint Presentation</vt:lpstr>
      <vt:lpstr>PowerPoint Presentation</vt:lpstr>
      <vt:lpstr>PowerPoint Presentation</vt:lpstr>
      <vt:lpstr>PowerPoint Presentation</vt:lpstr>
      <vt:lpstr>Super-Evangelist vs. Spiritual Multiplier</vt:lpstr>
      <vt:lpstr>2 Timothy 2:2</vt:lpstr>
      <vt:lpstr>PowerPoint Presentation</vt:lpstr>
      <vt:lpstr>A “Clear Path for Discipleship”</vt:lpstr>
      <vt:lpstr>PowerPoint Presentation</vt:lpstr>
      <vt:lpstr>Jam and Decision Paralysis</vt:lpstr>
      <vt:lpstr>PowerPoint Presentation</vt:lpstr>
      <vt:lpstr>PowerPoint Presentation</vt:lpstr>
      <vt:lpstr>PowerPoint Presentation</vt:lpstr>
      <vt:lpstr>PowerPoint Presentation</vt:lpstr>
      <vt:lpstr>PowerPoint Presentation</vt:lpstr>
      <vt:lpstr>Characteristics of an Effective Conversion Greenhouse</vt:lpstr>
      <vt:lpstr>PowerPoint Presentation</vt:lpstr>
      <vt:lpstr>2 Timothy 2:2</vt:lpstr>
      <vt:lpstr>PowerPoint Presentation</vt:lpstr>
      <vt:lpstr>PowerPoint Presentation</vt:lpstr>
      <vt:lpstr>Clear Path Assessment</vt:lpstr>
      <vt:lpstr>What is our mission?</vt:lpstr>
      <vt:lpstr>PowerPoint Presentation</vt:lpstr>
      <vt:lpstr>Clear Path Process</vt:lpstr>
      <vt:lpstr>Mapping Your  Clear Path</vt:lpstr>
      <vt:lpstr>PowerPoint Presentation</vt:lpstr>
      <vt:lpstr>PowerPoint Presentation</vt:lpstr>
      <vt:lpstr>PowerPoint Presentation</vt:lpstr>
      <vt:lpstr>PowerPoint Presentation</vt:lpstr>
      <vt:lpstr>PowerPoint Presentation</vt:lpstr>
      <vt:lpstr>Clear Path Assessment</vt:lpstr>
      <vt:lpstr>What do you see?</vt:lpstr>
      <vt:lpstr>Things to Remember</vt:lpstr>
      <vt:lpstr>Your ONE big take-away…</vt:lpstr>
      <vt:lpstr>PowerPoint Presentation</vt:lpstr>
      <vt:lpstr>Feedback &amp; Next Steps </vt:lpstr>
      <vt:lpstr> Next Steps</vt:lpstr>
      <vt:lpstr>Survey</vt:lpstr>
    </vt:vector>
  </TitlesOfParts>
  <Company>Catholic Archdiocese of Omaha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 Hazen</dc:creator>
  <cp:lastModifiedBy>Marc Cardaronella</cp:lastModifiedBy>
  <cp:revision>261</cp:revision>
  <cp:lastPrinted>2019-05-10T22:40:36Z</cp:lastPrinted>
  <dcterms:created xsi:type="dcterms:W3CDTF">2016-09-19T14:13:22Z</dcterms:created>
  <dcterms:modified xsi:type="dcterms:W3CDTF">2019-05-29T23:10:12Z</dcterms:modified>
</cp:coreProperties>
</file>