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8"/>
  </p:notesMasterIdLst>
  <p:sldIdLst>
    <p:sldId id="408" r:id="rId2"/>
    <p:sldId id="406" r:id="rId3"/>
    <p:sldId id="389" r:id="rId4"/>
    <p:sldId id="465" r:id="rId5"/>
    <p:sldId id="312" r:id="rId6"/>
    <p:sldId id="472" r:id="rId7"/>
    <p:sldId id="473" r:id="rId8"/>
    <p:sldId id="311" r:id="rId9"/>
    <p:sldId id="405" r:id="rId10"/>
    <p:sldId id="345" r:id="rId11"/>
    <p:sldId id="392" r:id="rId12"/>
    <p:sldId id="468" r:id="rId13"/>
    <p:sldId id="467" r:id="rId14"/>
    <p:sldId id="347" r:id="rId15"/>
    <p:sldId id="354" r:id="rId16"/>
    <p:sldId id="355" r:id="rId17"/>
    <p:sldId id="356" r:id="rId18"/>
    <p:sldId id="357" r:id="rId19"/>
    <p:sldId id="358" r:id="rId20"/>
    <p:sldId id="441" r:id="rId21"/>
    <p:sldId id="433" r:id="rId22"/>
    <p:sldId id="480" r:id="rId23"/>
    <p:sldId id="454" r:id="rId24"/>
    <p:sldId id="401" r:id="rId25"/>
    <p:sldId id="400" r:id="rId26"/>
    <p:sldId id="393" r:id="rId27"/>
    <p:sldId id="361" r:id="rId28"/>
    <p:sldId id="362" r:id="rId29"/>
    <p:sldId id="363" r:id="rId30"/>
    <p:sldId id="404" r:id="rId31"/>
    <p:sldId id="383" r:id="rId32"/>
    <p:sldId id="376" r:id="rId33"/>
    <p:sldId id="469" r:id="rId34"/>
    <p:sldId id="470" r:id="rId35"/>
    <p:sldId id="471" r:id="rId36"/>
    <p:sldId id="43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C5B15-C630-42A9-9C02-9018CA3158CD}" v="1" dt="2019-05-21T19:20:41.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6" autoAdjust="0"/>
    <p:restoredTop sz="83241" autoAdjust="0"/>
  </p:normalViewPr>
  <p:slideViewPr>
    <p:cSldViewPr snapToGrid="0">
      <p:cViewPr varScale="1">
        <p:scale>
          <a:sx n="95" d="100"/>
          <a:sy n="95" d="100"/>
        </p:scale>
        <p:origin x="1224" y="90"/>
      </p:cViewPr>
      <p:guideLst>
        <p:guide orient="horz" pos="2160"/>
        <p:guide pos="3840"/>
      </p:guideLst>
    </p:cSldViewPr>
  </p:slideViewPr>
  <p:notesTextViewPr>
    <p:cViewPr>
      <p:scale>
        <a:sx n="1" d="1"/>
        <a:sy n="1" d="1"/>
      </p:scale>
      <p:origin x="0" y="-594"/>
    </p:cViewPr>
  </p:notesTextViewPr>
  <p:sorterViewPr>
    <p:cViewPr>
      <p:scale>
        <a:sx n="100" d="100"/>
        <a:sy n="100" d="100"/>
      </p:scale>
      <p:origin x="0" y="0"/>
    </p:cViewPr>
  </p:sorterViewPr>
  <p:notesViewPr>
    <p:cSldViewPr snapToGrid="0">
      <p:cViewPr varScale="1">
        <p:scale>
          <a:sx n="66" d="100"/>
          <a:sy n="66"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ino Durando" userId="06ffda49-0c53-40c5-90ca-bcf886cab45b" providerId="ADAL" clId="{D72C5B15-C630-42A9-9C02-9018CA3158CD}"/>
    <pc:docChg chg="addSld modSld">
      <pc:chgData name="Bernardino Durando" userId="06ffda49-0c53-40c5-90ca-bcf886cab45b" providerId="ADAL" clId="{D72C5B15-C630-42A9-9C02-9018CA3158CD}" dt="2019-05-21T19:20:41.475" v="0"/>
      <pc:docMkLst>
        <pc:docMk/>
      </pc:docMkLst>
      <pc:sldChg chg="add">
        <pc:chgData name="Bernardino Durando" userId="06ffda49-0c53-40c5-90ca-bcf886cab45b" providerId="ADAL" clId="{D72C5B15-C630-42A9-9C02-9018CA3158CD}" dt="2019-05-21T19:20:41.475" v="0"/>
        <pc:sldMkLst>
          <pc:docMk/>
          <pc:sldMk cId="2453875980" sldId="400"/>
        </pc:sldMkLst>
      </pc:sldChg>
      <pc:sldChg chg="add">
        <pc:chgData name="Bernardino Durando" userId="06ffda49-0c53-40c5-90ca-bcf886cab45b" providerId="ADAL" clId="{D72C5B15-C630-42A9-9C02-9018CA3158CD}" dt="2019-05-21T19:20:41.475" v="0"/>
        <pc:sldMkLst>
          <pc:docMk/>
          <pc:sldMk cId="1893555099" sldId="401"/>
        </pc:sldMkLst>
      </pc:sldChg>
      <pc:sldChg chg="add">
        <pc:chgData name="Bernardino Durando" userId="06ffda49-0c53-40c5-90ca-bcf886cab45b" providerId="ADAL" clId="{D72C5B15-C630-42A9-9C02-9018CA3158CD}" dt="2019-05-21T19:20:41.475" v="0"/>
        <pc:sldMkLst>
          <pc:docMk/>
          <pc:sldMk cId="2614340324" sldId="433"/>
        </pc:sldMkLst>
      </pc:sldChg>
      <pc:sldChg chg="add">
        <pc:chgData name="Bernardino Durando" userId="06ffda49-0c53-40c5-90ca-bcf886cab45b" providerId="ADAL" clId="{D72C5B15-C630-42A9-9C02-9018CA3158CD}" dt="2019-05-21T19:20:41.475" v="0"/>
        <pc:sldMkLst>
          <pc:docMk/>
          <pc:sldMk cId="4179682401" sldId="441"/>
        </pc:sldMkLst>
      </pc:sldChg>
      <pc:sldChg chg="add">
        <pc:chgData name="Bernardino Durando" userId="06ffda49-0c53-40c5-90ca-bcf886cab45b" providerId="ADAL" clId="{D72C5B15-C630-42A9-9C02-9018CA3158CD}" dt="2019-05-21T19:20:41.475" v="0"/>
        <pc:sldMkLst>
          <pc:docMk/>
          <pc:sldMk cId="1383974730" sldId="454"/>
        </pc:sldMkLst>
      </pc:sldChg>
      <pc:sldChg chg="add">
        <pc:chgData name="Bernardino Durando" userId="06ffda49-0c53-40c5-90ca-bcf886cab45b" providerId="ADAL" clId="{D72C5B15-C630-42A9-9C02-9018CA3158CD}" dt="2019-05-21T19:20:41.475" v="0"/>
        <pc:sldMkLst>
          <pc:docMk/>
          <pc:sldMk cId="2448560191" sldId="4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5E37BD26-01B2-4DB2-96CC-51B76D7C1C25}" type="datetimeFigureOut">
              <a:rPr lang="en-US" smtClean="0"/>
              <a:t>5/30/2019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7" tIns="46589" rIns="93177" bIns="46589" rtlCol="0" anchor="b"/>
          <a:lstStyle>
            <a:lvl1pPr algn="r">
              <a:defRPr sz="1200"/>
            </a:lvl1pPr>
          </a:lstStyle>
          <a:p>
            <a:fld id="{F4888151-5C7A-4128-9F2D-2D556145E1A9}" type="slidenum">
              <a:rPr lang="en-US" smtClean="0"/>
              <a:t>‹#›</a:t>
            </a:fld>
            <a:endParaRPr lang="en-US"/>
          </a:p>
        </p:txBody>
      </p:sp>
    </p:spTree>
    <p:extLst>
      <p:ext uri="{BB962C8B-B14F-4D97-AF65-F5344CB8AC3E}">
        <p14:creationId xmlns:p14="http://schemas.microsoft.com/office/powerpoint/2010/main" val="154486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a:t>
            </a:fld>
            <a:endParaRPr lang="en-US"/>
          </a:p>
        </p:txBody>
      </p:sp>
    </p:spTree>
    <p:extLst>
      <p:ext uri="{BB962C8B-B14F-4D97-AF65-F5344CB8AC3E}">
        <p14:creationId xmlns:p14="http://schemas.microsoft.com/office/powerpoint/2010/main" val="295158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Thresholds of Conversion and Discipleship. </a:t>
            </a:r>
          </a:p>
          <a:p>
            <a:endParaRPr lang="en-US" dirty="0"/>
          </a:p>
          <a:p>
            <a:r>
              <a:rPr lang="en-US" dirty="0"/>
              <a:t>It’s a combination of two resources written in everyday language. It focuses on the journey of the individual because </a:t>
            </a:r>
            <a:r>
              <a:rPr lang="en-US" b="1" dirty="0"/>
              <a:t>evangelization happens person to person, one person at a time.</a:t>
            </a:r>
            <a:r>
              <a:rPr lang="en-US" b="0" dirty="0"/>
              <a:t> </a:t>
            </a:r>
          </a:p>
          <a:p>
            <a:endParaRPr lang="en-US" b="0" dirty="0"/>
          </a:p>
          <a:p>
            <a:r>
              <a:rPr lang="en-US" b="0" dirty="0"/>
              <a:t>This chart gives meaning to the term “meet them where they’re at…and take them where God wants them to be”</a:t>
            </a:r>
          </a:p>
          <a:p>
            <a:endParaRPr lang="en-US" b="0" dirty="0"/>
          </a:p>
          <a:p>
            <a:r>
              <a:rPr lang="en-US" dirty="0"/>
              <a:t>Think of this chart as a continuum moving from left to right, increasing in: trust in the Lord, love, relationship with Jesus, activity/personal initiative, and involvement in the community. Decision is the point of movement from passive to active disposition. Decision is the hinge. </a:t>
            </a:r>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10</a:t>
            </a:fld>
            <a:endParaRPr lang="en-US"/>
          </a:p>
        </p:txBody>
      </p:sp>
    </p:spTree>
    <p:extLst>
      <p:ext uri="{BB962C8B-B14F-4D97-AF65-F5344CB8AC3E}">
        <p14:creationId xmlns:p14="http://schemas.microsoft.com/office/powerpoint/2010/main" val="170560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left side of the chart leading to Decision. </a:t>
            </a:r>
          </a:p>
          <a:p>
            <a:endParaRPr lang="en-US" dirty="0"/>
          </a:p>
          <a:p>
            <a:r>
              <a:rPr lang="en-US" dirty="0"/>
              <a:t>Redo with the language on the chart. </a:t>
            </a:r>
          </a:p>
          <a:p>
            <a:endParaRPr lang="en-US" dirty="0"/>
          </a:p>
          <a:p>
            <a:r>
              <a:rPr lang="en-US" dirty="0"/>
              <a:t>Make individual slides for each one with the wording on it</a:t>
            </a:r>
          </a:p>
          <a:p>
            <a:endParaRPr lang="en-US" dirty="0"/>
          </a:p>
          <a:p>
            <a:pPr marL="171450" indent="-171450">
              <a:spcAft>
                <a:spcPts val="600"/>
              </a:spcAft>
              <a:buFont typeface="Arial" panose="020B0604020202020204" pitchFamily="34" charset="0"/>
              <a:buChar char="•"/>
            </a:pPr>
            <a:r>
              <a:rPr lang="en-US" b="1" dirty="0"/>
              <a:t>Pre-Trust: </a:t>
            </a:r>
            <a:r>
              <a:rPr lang="en-US" dirty="0"/>
              <a:t>is when someone has no connection with the Catholic Church and might even have hostility or suspicion. They don’t know any Catholics and probably all they know about the Church is what they hear in the media. </a:t>
            </a:r>
          </a:p>
          <a:p>
            <a:pPr marL="171450" indent="-171450">
              <a:spcAft>
                <a:spcPts val="600"/>
              </a:spcAft>
              <a:buFont typeface="Arial" panose="020B0604020202020204" pitchFamily="34" charset="0"/>
              <a:buChar char="•"/>
            </a:pPr>
            <a:r>
              <a:rPr lang="en-US" b="1" dirty="0"/>
              <a:t>Trust:</a:t>
            </a:r>
            <a:r>
              <a:rPr lang="en-US" dirty="0"/>
              <a:t> This person is outside the Church but has a positive association with Catholics or a Catholic organization. </a:t>
            </a:r>
          </a:p>
          <a:p>
            <a:pPr marL="171450" indent="-171450">
              <a:spcAft>
                <a:spcPts val="600"/>
              </a:spcAft>
              <a:buFont typeface="Arial" panose="020B0604020202020204" pitchFamily="34" charset="0"/>
              <a:buChar char="•"/>
            </a:pPr>
            <a:r>
              <a:rPr lang="en-US" b="1" dirty="0"/>
              <a:t>Curiosity:</a:t>
            </a:r>
            <a:r>
              <a:rPr lang="en-US" dirty="0"/>
              <a:t> A person wants to know more about Catholicism but is not yet ready to change. </a:t>
            </a:r>
          </a:p>
          <a:p>
            <a:pPr marL="171450" indent="-171450">
              <a:spcAft>
                <a:spcPts val="600"/>
              </a:spcAft>
              <a:buFont typeface="Arial" panose="020B0604020202020204" pitchFamily="34" charset="0"/>
              <a:buChar char="•"/>
            </a:pPr>
            <a:r>
              <a:rPr lang="en-US" b="1" dirty="0"/>
              <a:t>Openness: </a:t>
            </a:r>
            <a:r>
              <a:rPr lang="en-US" dirty="0"/>
              <a:t>Here someone wants some kind of change but it doesn’t necessarily involve the Catholic Church.</a:t>
            </a:r>
          </a:p>
          <a:p>
            <a:pPr marL="171450" indent="-171450">
              <a:spcAft>
                <a:spcPts val="600"/>
              </a:spcAft>
              <a:buFont typeface="Arial" panose="020B0604020202020204" pitchFamily="34" charset="0"/>
              <a:buChar char="•"/>
            </a:pPr>
            <a:r>
              <a:rPr lang="en-US" b="1" dirty="0"/>
              <a:t>Seeking:</a:t>
            </a:r>
            <a:r>
              <a:rPr lang="en-US" dirty="0"/>
              <a:t>  Now it finally moves from passive to active. This person is on a spiritual quest and goes looking for answers. The majority of people who show up at the parish wanting to learn more about the Church and who end up joining the RCIA are probably in this stage. Notice, there’s a whole lot that has to happen on in this journey before that can take place. All the other stages were somehow accomplished either by friends/family members, EWTN, blog posts, or YouTube videos. </a:t>
            </a:r>
          </a:p>
          <a:p>
            <a:pPr marL="171450" indent="-171450">
              <a:spcAft>
                <a:spcPts val="600"/>
              </a:spcAft>
              <a:buFont typeface="Arial" panose="020B0604020202020204" pitchFamily="34" charset="0"/>
              <a:buChar char="•"/>
            </a:pPr>
            <a:r>
              <a:rPr lang="en-US" b="1" dirty="0"/>
              <a:t>Decision:</a:t>
            </a:r>
            <a:r>
              <a:rPr lang="en-US" dirty="0"/>
              <a:t> This side ends with the decision to follow Jesus as a disciple in the Catholic Church. </a:t>
            </a:r>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11</a:t>
            </a:fld>
            <a:endParaRPr lang="en-US"/>
          </a:p>
        </p:txBody>
      </p:sp>
    </p:spTree>
    <p:extLst>
      <p:ext uri="{BB962C8B-B14F-4D97-AF65-F5344CB8AC3E}">
        <p14:creationId xmlns:p14="http://schemas.microsoft.com/office/powerpoint/2010/main" val="307490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briefly compare the Thresholds of Conversion and Discipleship with the stages of the RCIA process.</a:t>
            </a:r>
          </a:p>
          <a:p>
            <a:endParaRPr lang="en-US" dirty="0"/>
          </a:p>
          <a:p>
            <a:r>
              <a:rPr lang="en-US" dirty="0"/>
              <a:t>[Click]  The people and their needs in the Inquiry and Pre-catechumenate stage corresponds to the left side of the chart.</a:t>
            </a:r>
          </a:p>
          <a:p>
            <a:endParaRPr lang="en-US" dirty="0"/>
          </a:p>
          <a:p>
            <a:r>
              <a:rPr lang="en-US" dirty="0"/>
              <a:t>[Click]  The Rite of Acceptance corresponds to the moment of decision and commitment, initially made at the Rite of Acceptance and completed at full Initiation – the reception of the Sacraments at Easter (or for the already baptized, perhaps at another time).</a:t>
            </a:r>
          </a:p>
          <a:p>
            <a:endParaRPr lang="en-US" dirty="0"/>
          </a:p>
          <a:p>
            <a:r>
              <a:rPr lang="en-US" dirty="0"/>
              <a:t>[Click]  The Period of Purification and Enlightenment corresponds to the beginning disciple, who has begun to live as a disciple and more and more seeks to walk with Jesus Christ in every part of their life.</a:t>
            </a:r>
          </a:p>
          <a:p>
            <a:endParaRPr lang="en-US" dirty="0"/>
          </a:p>
          <a:p>
            <a:r>
              <a:rPr lang="en-US" dirty="0"/>
              <a:t>[Click]  At Initiation we complete our decision for Christ and commitment to his mission and that of the Church and are strengthened for this mission through our reception of Confirmation and Holy Eucharist.  Our new identity as a Child of God also means that we take on the identity of the Church – to evangelize… to be on mission… to be missionary disciples.</a:t>
            </a:r>
          </a:p>
          <a:p>
            <a:endParaRPr lang="en-US" dirty="0"/>
          </a:p>
          <a:p>
            <a:r>
              <a:rPr lang="en-US" dirty="0"/>
              <a:t>[Click]  the period of </a:t>
            </a:r>
            <a:r>
              <a:rPr lang="en-US" dirty="0" err="1"/>
              <a:t>Mystagogy</a:t>
            </a:r>
            <a:r>
              <a:rPr lang="en-US" dirty="0"/>
              <a:t> provides an opportunity for us to deepen our receptivity to the graces of the Sacraments and our commitment to our identity as missionary disciples.  Moving forward beyond the RCIA process specifically, the Church ought to encourage the baptized to take up their full stature as missionary disciples and equip them to become disciple-makers.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12</a:t>
            </a:fld>
            <a:endParaRPr lang="en-US"/>
          </a:p>
        </p:txBody>
      </p:sp>
    </p:spTree>
    <p:extLst>
      <p:ext uri="{BB962C8B-B14F-4D97-AF65-F5344CB8AC3E}">
        <p14:creationId xmlns:p14="http://schemas.microsoft.com/office/powerpoint/2010/main" val="401827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 on the screen (only).</a:t>
            </a:r>
          </a:p>
          <a:p>
            <a:endParaRPr lang="en-US" dirty="0"/>
          </a:p>
          <a:p>
            <a:r>
              <a:rPr lang="en-US" dirty="0"/>
              <a:t>The full text of GDC 56 is provided below for context.</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process of continuing conversion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56. Faith is a gift destined to grow in the hearts of believers. (156) Adhering to Jesus Christ, in fact, sets in motion a process of continuing conversion, which lasts for the whole of life. (157) He who comes to faith is like a new born child, (158) who, little by little, will grow and change into an adult, tending towards the state of the "perfect man", (159) and to maturity in the fullness of Christ. From a theological viewpoint, several important moments can be identified in the process of faith and conversion:</a:t>
            </a:r>
          </a:p>
          <a:p>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Interest in the Gospel. </a:t>
            </a:r>
            <a:r>
              <a:rPr lang="en-US" sz="1200" b="0" i="0" kern="1200" dirty="0">
                <a:solidFill>
                  <a:schemeClr val="tx1"/>
                </a:solidFill>
                <a:effectLst/>
                <a:latin typeface="+mn-lt"/>
                <a:ea typeface="+mn-ea"/>
                <a:cs typeface="+mn-cs"/>
              </a:rPr>
              <a:t>The first moment is one in which, in the heart of the non believer or of the indifferent or of those who practice other religions, there is born, as a result of its first proclamation, an interest in the Gospel, yet without any firm decision. This first movement of the human spirit towards faith, which is already a fruit of grace, is identified by different terms: "propensity for the faith", (160) "evangelic preparation", (161) inclination to believe, "religious quest". (162) The Church calls those who show such concern "sympathizers". (163)</a:t>
            </a:r>
          </a:p>
          <a:p>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Conversion. </a:t>
            </a:r>
            <a:r>
              <a:rPr lang="en-US" sz="1200" b="0" i="0" kern="1200" dirty="0">
                <a:solidFill>
                  <a:schemeClr val="tx1"/>
                </a:solidFill>
                <a:effectLst/>
                <a:latin typeface="+mn-lt"/>
                <a:ea typeface="+mn-ea"/>
                <a:cs typeface="+mn-cs"/>
              </a:rPr>
              <a:t>This first moment of interest in the Gospel requires a period of searching (164) to be transformed into a firm option. The option for faith must be a considered and mature one. Such searching, guided by the Holy Spirit and the proclamation of the </a:t>
            </a:r>
            <a:r>
              <a:rPr lang="en-US" sz="1200" b="0" i="1" kern="1200" dirty="0">
                <a:solidFill>
                  <a:schemeClr val="tx1"/>
                </a:solidFill>
                <a:effectLst/>
                <a:latin typeface="+mn-lt"/>
                <a:ea typeface="+mn-ea"/>
                <a:cs typeface="+mn-cs"/>
              </a:rPr>
              <a:t>Kerygma, </a:t>
            </a:r>
            <a:r>
              <a:rPr lang="en-US" sz="1200" b="0" i="0" kern="1200" dirty="0">
                <a:solidFill>
                  <a:schemeClr val="tx1"/>
                </a:solidFill>
                <a:effectLst/>
                <a:latin typeface="+mn-lt"/>
                <a:ea typeface="+mn-ea"/>
                <a:cs typeface="+mn-cs"/>
              </a:rPr>
              <a:t>prepares the way for conversion which is certainly "initial", (165) but brings with it adherence to Christ and the will to walk in his footsteps. This "fundamental option" is the basis for the whole Christian life of the Lord's disciple. (166)</a:t>
            </a:r>
          </a:p>
          <a:p>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Profession of faith. </a:t>
            </a:r>
            <a:r>
              <a:rPr lang="en-US" sz="1200" b="0" i="0" kern="1200" dirty="0">
                <a:solidFill>
                  <a:schemeClr val="tx1"/>
                </a:solidFill>
                <a:effectLst/>
                <a:latin typeface="+mn-lt"/>
                <a:ea typeface="+mn-ea"/>
                <a:cs typeface="+mn-cs"/>
              </a:rPr>
              <a:t>Abandonment of self to Jesus Christ arouses in believers a desire to know him more profoundly and to identify with him. Catechesis initiates them in knowledge of faith and apprenticeship in the Christian life, thereby promoting a spiritual journey which brings about a "progressive change in outlook and morals". (167) This is achieved in sacrifices and in challenges, as well as in the joys which God gives in abundance. The disciple of Jesus Christ is then ready to make an explicit, living and fruitful profession of faith. (168)</a:t>
            </a:r>
          </a:p>
          <a:p>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Journeying towards perfection. </a:t>
            </a:r>
            <a:r>
              <a:rPr lang="en-US" sz="1200" b="0" i="0" kern="1200" dirty="0">
                <a:solidFill>
                  <a:schemeClr val="tx1"/>
                </a:solidFill>
                <a:effectLst/>
                <a:latin typeface="+mn-lt"/>
                <a:ea typeface="+mn-ea"/>
                <a:cs typeface="+mn-cs"/>
              </a:rPr>
              <a:t>The basic maturity which gives rise to the profession of faith is not the final point in the process of continuing conversion. The profession of baptismal faith is but the foundation of a spiritual building which is destined to grow. The baptized, moved always by the Spirit, nourished by the sacraments, by prayer and by the </a:t>
            </a:r>
            <a:r>
              <a:rPr lang="en-US" sz="1200" b="0" i="0" kern="1200" dirty="0" err="1">
                <a:solidFill>
                  <a:schemeClr val="tx1"/>
                </a:solidFill>
                <a:effectLst/>
                <a:latin typeface="+mn-lt"/>
                <a:ea typeface="+mn-ea"/>
                <a:cs typeface="+mn-cs"/>
              </a:rPr>
              <a:t>practise</a:t>
            </a:r>
            <a:r>
              <a:rPr lang="en-US" sz="1200" b="0" i="0" kern="1200" dirty="0">
                <a:solidFill>
                  <a:schemeClr val="tx1"/>
                </a:solidFill>
                <a:effectLst/>
                <a:latin typeface="+mn-lt"/>
                <a:ea typeface="+mn-ea"/>
                <a:cs typeface="+mn-cs"/>
              </a:rPr>
              <a:t> of charity, and assisted by multiple forms of ongoing education in the faith, seeks to realize the desire of Christ: "Be perfect as your heavenly Father is perfect". (169) This is the call to the fullness of perfection which is addressed to all the baptized.</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13</a:t>
            </a:fld>
            <a:endParaRPr lang="en-US"/>
          </a:p>
        </p:txBody>
      </p:sp>
    </p:spTree>
    <p:extLst>
      <p:ext uri="{BB962C8B-B14F-4D97-AF65-F5344CB8AC3E}">
        <p14:creationId xmlns:p14="http://schemas.microsoft.com/office/powerpoint/2010/main" val="400275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a:buNone/>
            </a:pPr>
            <a:endParaRPr lang="en-US" dirty="0"/>
          </a:p>
        </p:txBody>
      </p:sp>
      <p:sp>
        <p:nvSpPr>
          <p:cNvPr id="4" name="Slide Number Placeholder 3"/>
          <p:cNvSpPr>
            <a:spLocks noGrp="1"/>
          </p:cNvSpPr>
          <p:nvPr>
            <p:ph type="sldNum" sz="quarter" idx="10"/>
          </p:nvPr>
        </p:nvSpPr>
        <p:spPr/>
        <p:txBody>
          <a:bodyPr/>
          <a:lstStyle/>
          <a:p>
            <a:pPr defTabSz="931774">
              <a:defRPr/>
            </a:pPr>
            <a:fld id="{F4888151-5C7A-4128-9F2D-2D556145E1A9}" type="slidenum">
              <a:rPr lang="en-US">
                <a:solidFill>
                  <a:prstClr val="black"/>
                </a:solidFill>
                <a:latin typeface="Calibri"/>
              </a:rPr>
              <a:pPr defTabSz="931774">
                <a:defRPr/>
              </a:pPr>
              <a:t>14</a:t>
            </a:fld>
            <a:endParaRPr lang="en-US">
              <a:solidFill>
                <a:prstClr val="black"/>
              </a:solidFill>
              <a:latin typeface="Calibri"/>
            </a:endParaRPr>
          </a:p>
        </p:txBody>
      </p:sp>
    </p:spTree>
    <p:extLst>
      <p:ext uri="{BB962C8B-B14F-4D97-AF65-F5344CB8AC3E}">
        <p14:creationId xmlns:p14="http://schemas.microsoft.com/office/powerpoint/2010/main" val="252281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These cards describe people who fit in these left side categories. </a:t>
            </a:r>
          </a:p>
          <a:p>
            <a:pPr marL="228600" indent="-228600">
              <a:buAutoNum type="arabicPeriod"/>
            </a:pPr>
            <a:r>
              <a:rPr lang="en-US" dirty="0"/>
              <a:t>Take turns reading the cards out loud. </a:t>
            </a:r>
          </a:p>
          <a:p>
            <a:pPr marL="228600" indent="-228600">
              <a:buAutoNum type="arabicPeriod"/>
            </a:pPr>
            <a:r>
              <a:rPr lang="en-US" dirty="0"/>
              <a:t>Discuss the profiles on the cards as a group and place the card at a threshold. </a:t>
            </a:r>
          </a:p>
        </p:txBody>
      </p:sp>
      <p:sp>
        <p:nvSpPr>
          <p:cNvPr id="4" name="Slide Number Placeholder 3"/>
          <p:cNvSpPr>
            <a:spLocks noGrp="1"/>
          </p:cNvSpPr>
          <p:nvPr>
            <p:ph type="sldNum" sz="quarter" idx="5"/>
          </p:nvPr>
        </p:nvSpPr>
        <p:spPr/>
        <p:txBody>
          <a:bodyPr/>
          <a:lstStyle/>
          <a:p>
            <a:fld id="{F4888151-5C7A-4128-9F2D-2D556145E1A9}" type="slidenum">
              <a:rPr lang="en-US" smtClean="0"/>
              <a:t>15</a:t>
            </a:fld>
            <a:endParaRPr lang="en-US"/>
          </a:p>
        </p:txBody>
      </p:sp>
    </p:spTree>
    <p:extLst>
      <p:ext uri="{BB962C8B-B14F-4D97-AF65-F5344CB8AC3E}">
        <p14:creationId xmlns:p14="http://schemas.microsoft.com/office/powerpoint/2010/main" val="183240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16</a:t>
            </a:fld>
            <a:endParaRPr lang="en-US"/>
          </a:p>
        </p:txBody>
      </p:sp>
    </p:spTree>
    <p:extLst>
      <p:ext uri="{BB962C8B-B14F-4D97-AF65-F5344CB8AC3E}">
        <p14:creationId xmlns:p14="http://schemas.microsoft.com/office/powerpoint/2010/main" val="408499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see that people in these early thresholds don’t care how much you know/ They want to know how much you care. </a:t>
            </a:r>
          </a:p>
          <a:p>
            <a:endParaRPr lang="en-US" dirty="0"/>
          </a:p>
          <a:p>
            <a:r>
              <a:rPr lang="en-US" dirty="0"/>
              <a:t>Example of misguided evangelization – giving Catholic books to those who aren’t curious. At what stage would it be appropriate to suggest a book to someone? </a:t>
            </a:r>
          </a:p>
        </p:txBody>
      </p:sp>
      <p:sp>
        <p:nvSpPr>
          <p:cNvPr id="4" name="Slide Number Placeholder 3"/>
          <p:cNvSpPr>
            <a:spLocks noGrp="1"/>
          </p:cNvSpPr>
          <p:nvPr>
            <p:ph type="sldNum" sz="quarter" idx="5"/>
          </p:nvPr>
        </p:nvSpPr>
        <p:spPr/>
        <p:txBody>
          <a:bodyPr/>
          <a:lstStyle/>
          <a:p>
            <a:fld id="{F4888151-5C7A-4128-9F2D-2D556145E1A9}" type="slidenum">
              <a:rPr lang="en-US" smtClean="0"/>
              <a:t>17</a:t>
            </a:fld>
            <a:endParaRPr lang="en-US"/>
          </a:p>
        </p:txBody>
      </p:sp>
    </p:spTree>
    <p:extLst>
      <p:ext uri="{BB962C8B-B14F-4D97-AF65-F5344CB8AC3E}">
        <p14:creationId xmlns:p14="http://schemas.microsoft.com/office/powerpoint/2010/main" val="862442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draw your attention to Paula and Megan. </a:t>
            </a:r>
          </a:p>
          <a:p>
            <a:endParaRPr lang="en-US" dirty="0"/>
          </a:p>
          <a:p>
            <a:r>
              <a:rPr lang="en-US" dirty="0"/>
              <a:t>What are the characteristics of Paula? Often people in the openness category are hurting in some way. They are dissatisfied with their life and are looking for a change. Pain open a heart to consider new possibilities. </a:t>
            </a:r>
          </a:p>
          <a:p>
            <a:endParaRPr lang="en-US" dirty="0"/>
          </a:p>
          <a:p>
            <a:r>
              <a:rPr lang="en-US" dirty="0"/>
              <a:t>Do you know a Paula? She’s open but not necessarily to Catholicism. </a:t>
            </a:r>
          </a:p>
          <a:p>
            <a:endParaRPr lang="en-US" dirty="0"/>
          </a:p>
          <a:p>
            <a:r>
              <a:rPr lang="en-US" dirty="0"/>
              <a:t>What are the characteristics of Megan? She makes an intentional decision to follow Jesus in response to hearing the Gospel. What would it take to turn a Paula into a Megan? </a:t>
            </a:r>
          </a:p>
        </p:txBody>
      </p:sp>
      <p:sp>
        <p:nvSpPr>
          <p:cNvPr id="4" name="Slide Number Placeholder 3"/>
          <p:cNvSpPr>
            <a:spLocks noGrp="1"/>
          </p:cNvSpPr>
          <p:nvPr>
            <p:ph type="sldNum" sz="quarter" idx="5"/>
          </p:nvPr>
        </p:nvSpPr>
        <p:spPr/>
        <p:txBody>
          <a:bodyPr/>
          <a:lstStyle/>
          <a:p>
            <a:fld id="{F4888151-5C7A-4128-9F2D-2D556145E1A9}" type="slidenum">
              <a:rPr lang="en-US" smtClean="0"/>
              <a:t>18</a:t>
            </a:fld>
            <a:endParaRPr lang="en-US"/>
          </a:p>
        </p:txBody>
      </p:sp>
    </p:spTree>
    <p:extLst>
      <p:ext uri="{BB962C8B-B14F-4D97-AF65-F5344CB8AC3E}">
        <p14:creationId xmlns:p14="http://schemas.microsoft.com/office/powerpoint/2010/main" val="2736344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781"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rPr>
              <a:t>Let’s talk about Decision. This moves the whole process. Everything on the left side is drawn towards Decision and everything on the right side emanates from it. </a:t>
            </a:r>
          </a:p>
          <a:p>
            <a:pPr marL="398781" lvl="2"/>
            <a:endParaRPr lang="en-US" sz="2000" dirty="0">
              <a:solidFill>
                <a:srgbClr val="000000"/>
              </a:solidFill>
            </a:endParaRPr>
          </a:p>
          <a:p>
            <a:pPr marL="398781" lvl="2"/>
            <a:r>
              <a:rPr lang="en-US" sz="2000" dirty="0">
                <a:solidFill>
                  <a:srgbClr val="000000"/>
                </a:solidFill>
              </a:rPr>
              <a:t>Pope John Paul II said in Mission of the Redeemer, “All forms of missionary activity are directed to this proclamation…as </a:t>
            </a:r>
            <a:r>
              <a:rPr lang="en-US" sz="2000" b="1" dirty="0">
                <a:solidFill>
                  <a:srgbClr val="000000"/>
                </a:solidFill>
              </a:rPr>
              <a:t>the hinge on which all evangelization turns</a:t>
            </a:r>
            <a:r>
              <a:rPr lang="en-US" sz="2000" dirty="0">
                <a:solidFill>
                  <a:srgbClr val="000000"/>
                </a:solidFill>
              </a:rPr>
              <a:t>.”  </a:t>
            </a:r>
          </a:p>
          <a:p>
            <a:pPr marL="398781" lvl="2"/>
            <a:r>
              <a:rPr lang="en-US" sz="1800" dirty="0">
                <a:solidFill>
                  <a:srgbClr val="000000"/>
                </a:solidFill>
              </a:rPr>
              <a:t>(Pope John Paul II, </a:t>
            </a:r>
            <a:r>
              <a:rPr lang="en-US" sz="1800" i="1" dirty="0">
                <a:solidFill>
                  <a:srgbClr val="000000"/>
                </a:solidFill>
              </a:rPr>
              <a:t>Mission of the Redeemer</a:t>
            </a:r>
            <a:r>
              <a:rPr lang="en-US" sz="1800" dirty="0">
                <a:solidFill>
                  <a:srgbClr val="000000"/>
                </a:solidFill>
              </a:rPr>
              <a:t>, 44)</a:t>
            </a:r>
          </a:p>
          <a:p>
            <a:pPr marL="398781" lvl="2"/>
            <a:endParaRPr lang="en-US" sz="3000" dirty="0">
              <a:solidFill>
                <a:srgbClr val="000000"/>
              </a:solidFill>
            </a:endParaRPr>
          </a:p>
          <a:p>
            <a:pPr marL="398781" lvl="2"/>
            <a:r>
              <a:rPr lang="en-US" sz="2000" dirty="0"/>
              <a:t>"</a:t>
            </a:r>
            <a:r>
              <a:rPr lang="en-US" sz="2000" b="1" dirty="0"/>
              <a:t>Evangelization will always contain-</a:t>
            </a:r>
            <a:r>
              <a:rPr lang="en-US" sz="2000" dirty="0"/>
              <a:t>-as the foundation, center and at the same time the summit of its dynamism--</a:t>
            </a:r>
            <a:r>
              <a:rPr lang="en-US" sz="2000" b="1" dirty="0"/>
              <a:t>a clear proclamation </a:t>
            </a:r>
            <a:r>
              <a:rPr lang="en-US" sz="2000" dirty="0"/>
              <a:t>that, in Jesus Christ...salvation is offered to all people, as a gift of God's grace and mercy." </a:t>
            </a:r>
          </a:p>
          <a:p>
            <a:pPr marL="398781" lvl="2"/>
            <a:r>
              <a:rPr lang="en-US" sz="1800" dirty="0"/>
              <a:t>(Pope Paul VI, </a:t>
            </a:r>
            <a:r>
              <a:rPr lang="en-US" sz="1800" i="1" dirty="0"/>
              <a:t>Evangelization in the Modern World</a:t>
            </a:r>
            <a:r>
              <a:rPr lang="en-US" sz="1800" dirty="0"/>
              <a:t>, 27)</a:t>
            </a:r>
          </a:p>
          <a:p>
            <a:pPr marL="398781" lvl="2"/>
            <a:endParaRPr lang="en-US" sz="1800" dirty="0"/>
          </a:p>
          <a:p>
            <a:pPr marL="398781" lvl="2"/>
            <a:r>
              <a:rPr lang="en-US" sz="1800" dirty="0"/>
              <a:t>What is this “proclamation”? It’s the kerygma, the core Gospel message. </a:t>
            </a:r>
          </a:p>
          <a:p>
            <a:pPr marL="398781" lvl="2"/>
            <a:endParaRPr lang="en-US" sz="1800" dirty="0"/>
          </a:p>
          <a:p>
            <a:pPr marL="398781" lvl="2"/>
            <a:r>
              <a:rPr lang="en-US" sz="1800" dirty="0"/>
              <a:t>Add slide--Emphasize the difference between encounter and decision – Fr. M</a:t>
            </a:r>
          </a:p>
          <a:p>
            <a:pPr marL="398781" lvl="2"/>
            <a:r>
              <a:rPr lang="en-US" sz="1800" dirty="0"/>
              <a:t>Also, talk about different experiences with decision and types</a:t>
            </a:r>
          </a:p>
          <a:p>
            <a:pPr algn="l"/>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19</a:t>
            </a:fld>
            <a:endParaRPr lang="en-US"/>
          </a:p>
        </p:txBody>
      </p:sp>
    </p:spTree>
    <p:extLst>
      <p:ext uri="{BB962C8B-B14F-4D97-AF65-F5344CB8AC3E}">
        <p14:creationId xmlns:p14="http://schemas.microsoft.com/office/powerpoint/2010/main" val="35794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going to require changes (on our part)—but it can be done! </a:t>
            </a:r>
          </a:p>
          <a:p>
            <a:endParaRPr lang="en-US" dirty="0"/>
          </a:p>
          <a:p>
            <a:r>
              <a:rPr lang="en-US" dirty="0"/>
              <a:t>Essentially this is a conversion because it will require a mindset change, and we may have to change some of the ways we do things. </a:t>
            </a:r>
          </a:p>
        </p:txBody>
      </p:sp>
      <p:sp>
        <p:nvSpPr>
          <p:cNvPr id="4" name="Slide Number Placeholder 3"/>
          <p:cNvSpPr>
            <a:spLocks noGrp="1"/>
          </p:cNvSpPr>
          <p:nvPr>
            <p:ph type="sldNum" sz="quarter" idx="5"/>
          </p:nvPr>
        </p:nvSpPr>
        <p:spPr/>
        <p:txBody>
          <a:bodyPr/>
          <a:lstStyle/>
          <a:p>
            <a:fld id="{F4888151-5C7A-4128-9F2D-2D556145E1A9}" type="slidenum">
              <a:rPr lang="en-US" smtClean="0"/>
              <a:t>2</a:t>
            </a:fld>
            <a:endParaRPr lang="en-US"/>
          </a:p>
        </p:txBody>
      </p:sp>
    </p:spTree>
    <p:extLst>
      <p:ext uri="{BB962C8B-B14F-4D97-AF65-F5344CB8AC3E}">
        <p14:creationId xmlns:p14="http://schemas.microsoft.com/office/powerpoint/2010/main" val="956360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20</a:t>
            </a:fld>
            <a:endParaRPr lang="en-US"/>
          </a:p>
        </p:txBody>
      </p:sp>
    </p:spTree>
    <p:extLst>
      <p:ext uri="{BB962C8B-B14F-4D97-AF65-F5344CB8AC3E}">
        <p14:creationId xmlns:p14="http://schemas.microsoft.com/office/powerpoint/2010/main" val="255961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this silently. </a:t>
            </a:r>
          </a:p>
        </p:txBody>
      </p:sp>
      <p:sp>
        <p:nvSpPr>
          <p:cNvPr id="4" name="Slide Number Placeholder 3"/>
          <p:cNvSpPr>
            <a:spLocks noGrp="1"/>
          </p:cNvSpPr>
          <p:nvPr>
            <p:ph type="sldNum" sz="quarter" idx="5"/>
          </p:nvPr>
        </p:nvSpPr>
        <p:spPr/>
        <p:txBody>
          <a:bodyPr/>
          <a:lstStyle/>
          <a:p>
            <a:fld id="{F4888151-5C7A-4128-9F2D-2D556145E1A9}" type="slidenum">
              <a:rPr lang="en-US" smtClean="0"/>
              <a:t>21</a:t>
            </a:fld>
            <a:endParaRPr lang="en-US"/>
          </a:p>
        </p:txBody>
      </p:sp>
    </p:spTree>
    <p:extLst>
      <p:ext uri="{BB962C8B-B14F-4D97-AF65-F5344CB8AC3E}">
        <p14:creationId xmlns:p14="http://schemas.microsoft.com/office/powerpoint/2010/main" val="260709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Kerygma?  Have participants read this silently. </a:t>
            </a:r>
          </a:p>
        </p:txBody>
      </p:sp>
      <p:sp>
        <p:nvSpPr>
          <p:cNvPr id="4" name="Slide Number Placeholder 3"/>
          <p:cNvSpPr>
            <a:spLocks noGrp="1"/>
          </p:cNvSpPr>
          <p:nvPr>
            <p:ph type="sldNum" sz="quarter" idx="5"/>
          </p:nvPr>
        </p:nvSpPr>
        <p:spPr/>
        <p:txBody>
          <a:bodyPr/>
          <a:lstStyle/>
          <a:p>
            <a:fld id="{F4888151-5C7A-4128-9F2D-2D556145E1A9}" type="slidenum">
              <a:rPr lang="en-US" smtClean="0"/>
              <a:t>22</a:t>
            </a:fld>
            <a:endParaRPr lang="en-US"/>
          </a:p>
        </p:txBody>
      </p:sp>
    </p:spTree>
    <p:extLst>
      <p:ext uri="{BB962C8B-B14F-4D97-AF65-F5344CB8AC3E}">
        <p14:creationId xmlns:p14="http://schemas.microsoft.com/office/powerpoint/2010/main" val="286456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Expound on the 4 points</a:t>
            </a:r>
          </a:p>
        </p:txBody>
      </p:sp>
      <p:sp>
        <p:nvSpPr>
          <p:cNvPr id="4" name="Slide Number Placeholder 3"/>
          <p:cNvSpPr>
            <a:spLocks noGrp="1"/>
          </p:cNvSpPr>
          <p:nvPr>
            <p:ph type="sldNum" sz="quarter" idx="5"/>
          </p:nvPr>
        </p:nvSpPr>
        <p:spPr/>
        <p:txBody>
          <a:bodyPr/>
          <a:lstStyle/>
          <a:p>
            <a:fld id="{F4888151-5C7A-4128-9F2D-2D556145E1A9}" type="slidenum">
              <a:rPr lang="en-US" smtClean="0"/>
              <a:t>23</a:t>
            </a:fld>
            <a:endParaRPr lang="en-US"/>
          </a:p>
        </p:txBody>
      </p:sp>
    </p:spTree>
    <p:extLst>
      <p:ext uri="{BB962C8B-B14F-4D97-AF65-F5344CB8AC3E}">
        <p14:creationId xmlns:p14="http://schemas.microsoft.com/office/powerpoint/2010/main" val="1863149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read silently. </a:t>
            </a:r>
          </a:p>
          <a:p>
            <a:endParaRPr lang="en-US" dirty="0"/>
          </a:p>
          <a:p>
            <a:r>
              <a:rPr lang="en-US" dirty="0"/>
              <a:t>Ask: What must be present for a true evangelization to take place? The proclamation of Jesus. </a:t>
            </a:r>
          </a:p>
        </p:txBody>
      </p:sp>
      <p:sp>
        <p:nvSpPr>
          <p:cNvPr id="4" name="Slide Number Placeholder 3"/>
          <p:cNvSpPr>
            <a:spLocks noGrp="1"/>
          </p:cNvSpPr>
          <p:nvPr>
            <p:ph type="sldNum" sz="quarter" idx="5"/>
          </p:nvPr>
        </p:nvSpPr>
        <p:spPr/>
        <p:txBody>
          <a:bodyPr/>
          <a:lstStyle/>
          <a:p>
            <a:pPr defTabSz="931774">
              <a:defRPr/>
            </a:pPr>
            <a:fld id="{F4888151-5C7A-4128-9F2D-2D556145E1A9}" type="slidenum">
              <a:rPr lang="en-US">
                <a:solidFill>
                  <a:prstClr val="black"/>
                </a:solidFill>
                <a:latin typeface="Calibri"/>
              </a:rPr>
              <a:pPr defTabSz="931774">
                <a:defRPr/>
              </a:pPr>
              <a:t>24</a:t>
            </a:fld>
            <a:endParaRPr lang="en-US">
              <a:solidFill>
                <a:prstClr val="black"/>
              </a:solidFill>
              <a:latin typeface="Calibri"/>
            </a:endParaRPr>
          </a:p>
        </p:txBody>
      </p:sp>
    </p:spTree>
    <p:extLst>
      <p:ext uri="{BB962C8B-B14F-4D97-AF65-F5344CB8AC3E}">
        <p14:creationId xmlns:p14="http://schemas.microsoft.com/office/powerpoint/2010/main" val="20694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read silently. </a:t>
            </a:r>
          </a:p>
          <a:p>
            <a:endParaRPr lang="en-US" dirty="0"/>
          </a:p>
          <a:p>
            <a:r>
              <a:rPr lang="en-US" dirty="0"/>
              <a:t>Ask: Faith comes from hearing, what does that require? Someone to bring the good news! </a:t>
            </a:r>
          </a:p>
        </p:txBody>
      </p:sp>
      <p:sp>
        <p:nvSpPr>
          <p:cNvPr id="4" name="Slide Number Placeholder 3"/>
          <p:cNvSpPr>
            <a:spLocks noGrp="1"/>
          </p:cNvSpPr>
          <p:nvPr>
            <p:ph type="sldNum" sz="quarter" idx="5"/>
          </p:nvPr>
        </p:nvSpPr>
        <p:spPr/>
        <p:txBody>
          <a:bodyPr/>
          <a:lstStyle/>
          <a:p>
            <a:pPr defTabSz="931774">
              <a:defRPr/>
            </a:pPr>
            <a:fld id="{F4888151-5C7A-4128-9F2D-2D556145E1A9}" type="slidenum">
              <a:rPr lang="en-US">
                <a:solidFill>
                  <a:prstClr val="black"/>
                </a:solidFill>
                <a:latin typeface="Calibri"/>
              </a:rPr>
              <a:pPr defTabSz="931774">
                <a:defRPr/>
              </a:pPr>
              <a:t>25</a:t>
            </a:fld>
            <a:endParaRPr lang="en-US">
              <a:solidFill>
                <a:prstClr val="black"/>
              </a:solidFill>
              <a:latin typeface="Calibri"/>
            </a:endParaRPr>
          </a:p>
        </p:txBody>
      </p:sp>
    </p:spTree>
    <p:extLst>
      <p:ext uri="{BB962C8B-B14F-4D97-AF65-F5344CB8AC3E}">
        <p14:creationId xmlns:p14="http://schemas.microsoft.com/office/powerpoint/2010/main" val="2199876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right side of the chart. </a:t>
            </a:r>
          </a:p>
          <a:p>
            <a:pPr marL="171450" indent="-171450">
              <a:buFont typeface="Arial" panose="020B0604020202020204" pitchFamily="34" charset="0"/>
              <a:buChar char="•"/>
            </a:pPr>
            <a:r>
              <a:rPr lang="en-US" dirty="0"/>
              <a:t>The </a:t>
            </a:r>
            <a:r>
              <a:rPr lang="en-US" b="1" dirty="0"/>
              <a:t>Beginning Disciple </a:t>
            </a:r>
            <a:r>
              <a:rPr lang="en-US" dirty="0"/>
              <a:t>is just starting to follow Jesus. They want to live as a disciple and grow spiritually but may not be completely out of their old lifestyle. </a:t>
            </a:r>
          </a:p>
          <a:p>
            <a:pPr marL="171450" indent="-171450">
              <a:buFont typeface="Arial" panose="020B0604020202020204" pitchFamily="34" charset="0"/>
              <a:buChar char="•"/>
            </a:pPr>
            <a:r>
              <a:rPr lang="en-US" dirty="0"/>
              <a:t>The </a:t>
            </a:r>
            <a:r>
              <a:rPr lang="en-US" b="1" dirty="0"/>
              <a:t>Growing Disciple </a:t>
            </a:r>
            <a:r>
              <a:rPr lang="en-US" dirty="0"/>
              <a:t>is living the Christian life and will make any sacrifice to grow personally. </a:t>
            </a:r>
          </a:p>
          <a:p>
            <a:pPr marL="171450" indent="-171450">
              <a:buFont typeface="Arial" panose="020B0604020202020204" pitchFamily="34" charset="0"/>
              <a:buChar char="•"/>
            </a:pPr>
            <a:r>
              <a:rPr lang="en-US" b="1" dirty="0"/>
              <a:t>Commissioned Disciples </a:t>
            </a:r>
            <a:r>
              <a:rPr lang="en-US" dirty="0"/>
              <a:t>have decided to use their gifts and talents in the service of mission. </a:t>
            </a:r>
          </a:p>
          <a:p>
            <a:pPr marL="171450" indent="-171450">
              <a:buFont typeface="Arial" panose="020B0604020202020204" pitchFamily="34" charset="0"/>
              <a:buChar char="•"/>
            </a:pPr>
            <a:r>
              <a:rPr lang="en-US" dirty="0"/>
              <a:t>The</a:t>
            </a:r>
            <a:r>
              <a:rPr lang="en-US" b="1" dirty="0"/>
              <a:t> Disciple-Maker </a:t>
            </a:r>
            <a:r>
              <a:rPr lang="en-US" dirty="0"/>
              <a:t>has actually done it, they’ve led someone to commit to Jesus, and will make any sacrifice to help another grow spiritually. </a:t>
            </a:r>
          </a:p>
          <a:p>
            <a:pPr marL="171450" indent="-171450">
              <a:buFont typeface="Arial" panose="020B0604020202020204" pitchFamily="34" charset="0"/>
              <a:buChar char="•"/>
            </a:pPr>
            <a:r>
              <a:rPr lang="en-US" dirty="0"/>
              <a:t>The </a:t>
            </a:r>
            <a:r>
              <a:rPr lang="en-US" b="1" dirty="0"/>
              <a:t>Spiritual Multiplier </a:t>
            </a:r>
            <a:r>
              <a:rPr lang="en-US" dirty="0"/>
              <a:t>has produced a 3</a:t>
            </a:r>
            <a:r>
              <a:rPr lang="en-US" baseline="30000" dirty="0"/>
              <a:t>rd</a:t>
            </a:r>
            <a:r>
              <a:rPr lang="en-US" dirty="0"/>
              <a:t> generation. That means they’ve led someone to Christ and that disciple has made another disciple. </a:t>
            </a:r>
          </a:p>
        </p:txBody>
      </p:sp>
      <p:sp>
        <p:nvSpPr>
          <p:cNvPr id="4" name="Slide Number Placeholder 3"/>
          <p:cNvSpPr>
            <a:spLocks noGrp="1"/>
          </p:cNvSpPr>
          <p:nvPr>
            <p:ph type="sldNum" sz="quarter" idx="5"/>
          </p:nvPr>
        </p:nvSpPr>
        <p:spPr/>
        <p:txBody>
          <a:bodyPr/>
          <a:lstStyle/>
          <a:p>
            <a:fld id="{F4888151-5C7A-4128-9F2D-2D556145E1A9}" type="slidenum">
              <a:rPr lang="en-US" smtClean="0"/>
              <a:t>26</a:t>
            </a:fld>
            <a:endParaRPr lang="en-US"/>
          </a:p>
        </p:txBody>
      </p:sp>
    </p:spTree>
    <p:extLst>
      <p:ext uri="{BB962C8B-B14F-4D97-AF65-F5344CB8AC3E}">
        <p14:creationId xmlns:p14="http://schemas.microsoft.com/office/powerpoint/2010/main" val="216026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repeat the exercise for the right side. </a:t>
            </a:r>
          </a:p>
        </p:txBody>
      </p:sp>
      <p:sp>
        <p:nvSpPr>
          <p:cNvPr id="4" name="Slide Number Placeholder 3"/>
          <p:cNvSpPr>
            <a:spLocks noGrp="1"/>
          </p:cNvSpPr>
          <p:nvPr>
            <p:ph type="sldNum" sz="quarter" idx="5"/>
          </p:nvPr>
        </p:nvSpPr>
        <p:spPr/>
        <p:txBody>
          <a:bodyPr/>
          <a:lstStyle/>
          <a:p>
            <a:fld id="{F4888151-5C7A-4128-9F2D-2D556145E1A9}" type="slidenum">
              <a:rPr lang="en-US" smtClean="0"/>
              <a:t>27</a:t>
            </a:fld>
            <a:endParaRPr lang="en-US"/>
          </a:p>
        </p:txBody>
      </p:sp>
    </p:spTree>
    <p:extLst>
      <p:ext uri="{BB962C8B-B14F-4D97-AF65-F5344CB8AC3E}">
        <p14:creationId xmlns:p14="http://schemas.microsoft.com/office/powerpoint/2010/main" val="1459287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28</a:t>
            </a:fld>
            <a:endParaRPr lang="en-US"/>
          </a:p>
        </p:txBody>
      </p:sp>
    </p:spTree>
    <p:extLst>
      <p:ext uri="{BB962C8B-B14F-4D97-AF65-F5344CB8AC3E}">
        <p14:creationId xmlns:p14="http://schemas.microsoft.com/office/powerpoint/2010/main" val="3516823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Adam and Bill. </a:t>
            </a:r>
          </a:p>
          <a:p>
            <a:endParaRPr lang="en-US" dirty="0"/>
          </a:p>
          <a:p>
            <a:r>
              <a:rPr lang="en-US" dirty="0"/>
              <a:t>Adam believes in the truth of the Church and wants to learn everything he can. He’ll make any sacrifice to grow personally. Adam is like your model parishioner, right? He goes to everything you offer. </a:t>
            </a:r>
          </a:p>
          <a:p>
            <a:endParaRPr lang="en-US" dirty="0"/>
          </a:p>
          <a:p>
            <a:r>
              <a:rPr lang="en-US" dirty="0"/>
              <a:t>But Bill will make any sacrifice to help another person grow spiritually. Adam is a good guy, but Bill is leaving a legacy. Remember, evangelization happens person to person, one person at a time. Bill is answering the call. He’s proclaiming Christ even when it’s inconvenient. Without Bills, there can be no evangelization. Suddenly, Adam doesn’t seem so model. We need more Bills. How do we get that? By moving more Adams through the threshold to Commissioned Disciple and then Disciple-Maker. </a:t>
            </a:r>
          </a:p>
          <a:p>
            <a:endParaRPr lang="en-US" dirty="0"/>
          </a:p>
          <a:p>
            <a:r>
              <a:rPr lang="en-US" dirty="0"/>
              <a:t>So what do you do when the Bills in our parishes are only at a ratio of 1:168? </a:t>
            </a:r>
          </a:p>
        </p:txBody>
      </p:sp>
      <p:sp>
        <p:nvSpPr>
          <p:cNvPr id="4" name="Slide Number Placeholder 3"/>
          <p:cNvSpPr>
            <a:spLocks noGrp="1"/>
          </p:cNvSpPr>
          <p:nvPr>
            <p:ph type="sldNum" sz="quarter" idx="5"/>
          </p:nvPr>
        </p:nvSpPr>
        <p:spPr/>
        <p:txBody>
          <a:bodyPr/>
          <a:lstStyle/>
          <a:p>
            <a:fld id="{F4888151-5C7A-4128-9F2D-2D556145E1A9}" type="slidenum">
              <a:rPr lang="en-US" smtClean="0"/>
              <a:t>29</a:t>
            </a:fld>
            <a:endParaRPr lang="en-US"/>
          </a:p>
        </p:txBody>
      </p:sp>
    </p:spTree>
    <p:extLst>
      <p:ext uri="{BB962C8B-B14F-4D97-AF65-F5344CB8AC3E}">
        <p14:creationId xmlns:p14="http://schemas.microsoft.com/office/powerpoint/2010/main" val="114831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and offer commentary. </a:t>
            </a:r>
          </a:p>
        </p:txBody>
      </p:sp>
      <p:sp>
        <p:nvSpPr>
          <p:cNvPr id="4" name="Slide Number Placeholder 3"/>
          <p:cNvSpPr>
            <a:spLocks noGrp="1"/>
          </p:cNvSpPr>
          <p:nvPr>
            <p:ph type="sldNum" sz="quarter" idx="10"/>
          </p:nvPr>
        </p:nvSpPr>
        <p:spPr/>
        <p:txBody>
          <a:bodyPr/>
          <a:lstStyle/>
          <a:p>
            <a:fld id="{F4888151-5C7A-4128-9F2D-2D556145E1A9}" type="slidenum">
              <a:rPr lang="en-US" smtClean="0"/>
              <a:t>3</a:t>
            </a:fld>
            <a:endParaRPr lang="en-US"/>
          </a:p>
        </p:txBody>
      </p:sp>
    </p:spTree>
    <p:extLst>
      <p:ext uri="{BB962C8B-B14F-4D97-AF65-F5344CB8AC3E}">
        <p14:creationId xmlns:p14="http://schemas.microsoft.com/office/powerpoint/2010/main" val="2450761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30</a:t>
            </a:fld>
            <a:endParaRPr lang="en-US"/>
          </a:p>
        </p:txBody>
      </p:sp>
    </p:spTree>
    <p:extLst>
      <p:ext uri="{BB962C8B-B14F-4D97-AF65-F5344CB8AC3E}">
        <p14:creationId xmlns:p14="http://schemas.microsoft.com/office/powerpoint/2010/main" val="974703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to “Raise up Gardeners.” Now you know how. </a:t>
            </a:r>
          </a:p>
          <a:p>
            <a:r>
              <a:rPr lang="en-US" dirty="0"/>
              <a:t> </a:t>
            </a:r>
          </a:p>
        </p:txBody>
      </p:sp>
      <p:sp>
        <p:nvSpPr>
          <p:cNvPr id="4" name="Slide Number Placeholder 3"/>
          <p:cNvSpPr>
            <a:spLocks noGrp="1"/>
          </p:cNvSpPr>
          <p:nvPr>
            <p:ph type="sldNum" sz="quarter" idx="5"/>
          </p:nvPr>
        </p:nvSpPr>
        <p:spPr/>
        <p:txBody>
          <a:bodyPr/>
          <a:lstStyle/>
          <a:p>
            <a:fld id="{F4888151-5C7A-4128-9F2D-2D556145E1A9}" type="slidenum">
              <a:rPr lang="en-US" smtClean="0"/>
              <a:t>31</a:t>
            </a:fld>
            <a:endParaRPr lang="en-US"/>
          </a:p>
        </p:txBody>
      </p:sp>
    </p:spTree>
    <p:extLst>
      <p:ext uri="{BB962C8B-B14F-4D97-AF65-F5344CB8AC3E}">
        <p14:creationId xmlns:p14="http://schemas.microsoft.com/office/powerpoint/2010/main" val="2461261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Using the 2010 U.S. Census data and Diocesan Spiritual Report data… We start out at 1:64. </a:t>
            </a:r>
          </a:p>
          <a:p>
            <a:endParaRPr lang="en-US" b="1" dirty="0"/>
          </a:p>
          <a:p>
            <a:r>
              <a:rPr lang="en-US" b="1" dirty="0"/>
              <a:t>Ratios: (Mish Disc to total # Catholics)</a:t>
            </a:r>
            <a:endParaRPr lang="en-US" dirty="0"/>
          </a:p>
          <a:p>
            <a:r>
              <a:rPr lang="en-US" dirty="0"/>
              <a:t>From here we are at (2010) 1:64</a:t>
            </a:r>
          </a:p>
          <a:p>
            <a:r>
              <a:rPr lang="en-US" dirty="0"/>
              <a:t>If we raise up 2, ratio decreases to 1:32</a:t>
            </a:r>
          </a:p>
          <a:p>
            <a:r>
              <a:rPr lang="en-US" dirty="0"/>
              <a:t>If we raise up 10, ratio decreases to 1:6</a:t>
            </a:r>
          </a:p>
          <a:p>
            <a:r>
              <a:rPr lang="en-US" dirty="0"/>
              <a:t>If we raise up 16, ratio decreases to approximately. 1:4</a:t>
            </a:r>
          </a:p>
          <a:p>
            <a:r>
              <a:rPr lang="en-US" dirty="0"/>
              <a:t>16 to 64 is </a:t>
            </a:r>
            <a:r>
              <a:rPr lang="en-US" b="1" dirty="0"/>
              <a:t>25% </a:t>
            </a:r>
            <a:r>
              <a:rPr lang="en-US" dirty="0"/>
              <a:t>of mass-going population for </a:t>
            </a:r>
            <a:r>
              <a:rPr lang="en-US" b="1" i="1" dirty="0"/>
              <a:t>culture shift</a:t>
            </a:r>
            <a:r>
              <a:rPr lang="en-US" dirty="0"/>
              <a:t>. </a:t>
            </a:r>
          </a:p>
          <a:p>
            <a:endParaRPr lang="en-US" dirty="0"/>
          </a:p>
        </p:txBody>
      </p:sp>
      <p:sp>
        <p:nvSpPr>
          <p:cNvPr id="4" name="Slide Number Placeholder 3"/>
          <p:cNvSpPr>
            <a:spLocks noGrp="1"/>
          </p:cNvSpPr>
          <p:nvPr>
            <p:ph type="sldNum" sz="quarter" idx="10"/>
          </p:nvPr>
        </p:nvSpPr>
        <p:spPr/>
        <p:txBody>
          <a:bodyPr/>
          <a:lstStyle/>
          <a:p>
            <a:fld id="{EB4FC7E5-D61B-442D-8725-A4A2DE1D7A74}" type="slidenum">
              <a:rPr lang="en-US" smtClean="0"/>
              <a:t>32</a:t>
            </a:fld>
            <a:endParaRPr lang="en-US"/>
          </a:p>
        </p:txBody>
      </p:sp>
    </p:spTree>
    <p:extLst>
      <p:ext uri="{BB962C8B-B14F-4D97-AF65-F5344CB8AC3E}">
        <p14:creationId xmlns:p14="http://schemas.microsoft.com/office/powerpoint/2010/main" val="3831239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Using the 2010 U.S. Census data and Diocesan Spiritual Report data… We start out at 1:64. </a:t>
            </a:r>
          </a:p>
          <a:p>
            <a:endParaRPr lang="en-US" b="1" dirty="0"/>
          </a:p>
          <a:p>
            <a:r>
              <a:rPr lang="en-US" b="1" dirty="0"/>
              <a:t>Ratios: (Mish Disc to total # Catholics)</a:t>
            </a:r>
            <a:endParaRPr lang="en-US" dirty="0"/>
          </a:p>
          <a:p>
            <a:r>
              <a:rPr lang="en-US" dirty="0"/>
              <a:t>From here we are at (2010) 1:64</a:t>
            </a:r>
          </a:p>
          <a:p>
            <a:r>
              <a:rPr lang="en-US" dirty="0"/>
              <a:t>If we raise up 2, ratio decreases to 1:32</a:t>
            </a:r>
          </a:p>
          <a:p>
            <a:r>
              <a:rPr lang="en-US" dirty="0"/>
              <a:t>If we raise up 10, ratio decreases to 1:6</a:t>
            </a:r>
          </a:p>
          <a:p>
            <a:r>
              <a:rPr lang="en-US" dirty="0"/>
              <a:t>If we raise up 16, ratio decreases to approximately. 1:4</a:t>
            </a:r>
          </a:p>
          <a:p>
            <a:r>
              <a:rPr lang="en-US" dirty="0"/>
              <a:t>16 to 64 is </a:t>
            </a:r>
            <a:r>
              <a:rPr lang="en-US" b="1" dirty="0"/>
              <a:t>25% </a:t>
            </a:r>
            <a:r>
              <a:rPr lang="en-US" dirty="0"/>
              <a:t>of mass-going population for </a:t>
            </a:r>
            <a:r>
              <a:rPr lang="en-US" b="1" i="1" dirty="0"/>
              <a:t>culture shift</a:t>
            </a:r>
            <a:r>
              <a:rPr lang="en-US" dirty="0"/>
              <a:t>. </a:t>
            </a:r>
          </a:p>
          <a:p>
            <a:endParaRPr lang="en-US" dirty="0"/>
          </a:p>
        </p:txBody>
      </p:sp>
      <p:sp>
        <p:nvSpPr>
          <p:cNvPr id="4" name="Slide Number Placeholder 3"/>
          <p:cNvSpPr>
            <a:spLocks noGrp="1"/>
          </p:cNvSpPr>
          <p:nvPr>
            <p:ph type="sldNum" sz="quarter" idx="10"/>
          </p:nvPr>
        </p:nvSpPr>
        <p:spPr/>
        <p:txBody>
          <a:bodyPr/>
          <a:lstStyle/>
          <a:p>
            <a:fld id="{EB4FC7E5-D61B-442D-8725-A4A2DE1D7A74}" type="slidenum">
              <a:rPr lang="en-US" smtClean="0"/>
              <a:t>33</a:t>
            </a:fld>
            <a:endParaRPr lang="en-US"/>
          </a:p>
        </p:txBody>
      </p:sp>
    </p:spTree>
    <p:extLst>
      <p:ext uri="{BB962C8B-B14F-4D97-AF65-F5344CB8AC3E}">
        <p14:creationId xmlns:p14="http://schemas.microsoft.com/office/powerpoint/2010/main" val="1720536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Using the 2010 U.S. Census data and Diocesan Spiritual Report data… We start out at 1:64. </a:t>
            </a:r>
          </a:p>
          <a:p>
            <a:endParaRPr lang="en-US" b="1" dirty="0"/>
          </a:p>
          <a:p>
            <a:r>
              <a:rPr lang="en-US" b="1" dirty="0"/>
              <a:t>Ratios: (Mish Disc to total # Catholics)</a:t>
            </a:r>
            <a:endParaRPr lang="en-US" dirty="0"/>
          </a:p>
          <a:p>
            <a:r>
              <a:rPr lang="en-US" dirty="0"/>
              <a:t>From here we are at (2010) 1:64</a:t>
            </a:r>
          </a:p>
          <a:p>
            <a:r>
              <a:rPr lang="en-US" dirty="0"/>
              <a:t>If we raise up 2, ratio decreases to 1:32</a:t>
            </a:r>
          </a:p>
          <a:p>
            <a:r>
              <a:rPr lang="en-US" dirty="0"/>
              <a:t>If we raise up 10, ratio decreases to 1:6</a:t>
            </a:r>
          </a:p>
          <a:p>
            <a:r>
              <a:rPr lang="en-US" dirty="0"/>
              <a:t>If we raise up 16, ratio decreases to approximately. 1:4</a:t>
            </a:r>
          </a:p>
          <a:p>
            <a:r>
              <a:rPr lang="en-US" dirty="0"/>
              <a:t>16 to 64 is </a:t>
            </a:r>
            <a:r>
              <a:rPr lang="en-US" b="1" dirty="0"/>
              <a:t>25% </a:t>
            </a:r>
            <a:r>
              <a:rPr lang="en-US" dirty="0"/>
              <a:t>of mass-going population for </a:t>
            </a:r>
            <a:r>
              <a:rPr lang="en-US" b="1" i="1" dirty="0"/>
              <a:t>culture shift</a:t>
            </a:r>
            <a:r>
              <a:rPr lang="en-US" dirty="0"/>
              <a:t>. </a:t>
            </a:r>
          </a:p>
          <a:p>
            <a:endParaRPr lang="en-US" dirty="0"/>
          </a:p>
        </p:txBody>
      </p:sp>
      <p:sp>
        <p:nvSpPr>
          <p:cNvPr id="4" name="Slide Number Placeholder 3"/>
          <p:cNvSpPr>
            <a:spLocks noGrp="1"/>
          </p:cNvSpPr>
          <p:nvPr>
            <p:ph type="sldNum" sz="quarter" idx="10"/>
          </p:nvPr>
        </p:nvSpPr>
        <p:spPr/>
        <p:txBody>
          <a:bodyPr/>
          <a:lstStyle/>
          <a:p>
            <a:fld id="{EB4FC7E5-D61B-442D-8725-A4A2DE1D7A74}" type="slidenum">
              <a:rPr lang="en-US" smtClean="0"/>
              <a:t>34</a:t>
            </a:fld>
            <a:endParaRPr lang="en-US"/>
          </a:p>
        </p:txBody>
      </p:sp>
    </p:spTree>
    <p:extLst>
      <p:ext uri="{BB962C8B-B14F-4D97-AF65-F5344CB8AC3E}">
        <p14:creationId xmlns:p14="http://schemas.microsoft.com/office/powerpoint/2010/main" val="219058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Using the 2010 U.S. Census data and Diocesan Spiritual Report data… We start out at 1:64. </a:t>
            </a:r>
          </a:p>
          <a:p>
            <a:endParaRPr lang="en-US" b="1" dirty="0"/>
          </a:p>
          <a:p>
            <a:r>
              <a:rPr lang="en-US" b="1" dirty="0"/>
              <a:t>Ratios: (Mish Disc to total # Catholics)</a:t>
            </a:r>
            <a:endParaRPr lang="en-US" dirty="0"/>
          </a:p>
          <a:p>
            <a:r>
              <a:rPr lang="en-US" dirty="0"/>
              <a:t>From here we are at (2010) 1:64</a:t>
            </a:r>
          </a:p>
          <a:p>
            <a:r>
              <a:rPr lang="en-US" dirty="0"/>
              <a:t>If we raise up 2, ratio decreases to 1:32</a:t>
            </a:r>
          </a:p>
          <a:p>
            <a:r>
              <a:rPr lang="en-US" dirty="0"/>
              <a:t>If we raise up 10, ratio decreases to 1:6</a:t>
            </a:r>
          </a:p>
          <a:p>
            <a:r>
              <a:rPr lang="en-US" dirty="0"/>
              <a:t>If we raise up 16, ratio decreases to approximately. 1:4</a:t>
            </a:r>
          </a:p>
          <a:p>
            <a:r>
              <a:rPr lang="en-US" dirty="0"/>
              <a:t>16 to 64 is </a:t>
            </a:r>
            <a:r>
              <a:rPr lang="en-US" b="1" dirty="0"/>
              <a:t>25% </a:t>
            </a:r>
            <a:r>
              <a:rPr lang="en-US" dirty="0"/>
              <a:t>of mass-going population for </a:t>
            </a:r>
            <a:r>
              <a:rPr lang="en-US" b="1" i="1" dirty="0"/>
              <a:t>culture shift</a:t>
            </a:r>
            <a:r>
              <a:rPr lang="en-US" dirty="0"/>
              <a:t>. </a:t>
            </a:r>
          </a:p>
          <a:p>
            <a:endParaRPr lang="en-US" dirty="0"/>
          </a:p>
          <a:p>
            <a:endParaRPr lang="en-US" dirty="0"/>
          </a:p>
          <a:p>
            <a:r>
              <a:rPr lang="en-US" dirty="0"/>
              <a:t>Maryville: 2018 Mass Attendance = 878. 25% is 220.</a:t>
            </a:r>
          </a:p>
          <a:p>
            <a:endParaRPr lang="en-US" dirty="0"/>
          </a:p>
          <a:p>
            <a:r>
              <a:rPr lang="en-US" dirty="0"/>
              <a:t>Stanbury</a:t>
            </a:r>
            <a:r>
              <a:rPr lang="en-US"/>
              <a:t>: 2018 Mass Attendance </a:t>
            </a:r>
            <a:r>
              <a:rPr lang="en-US" dirty="0"/>
              <a:t>= 258. 25% is 65. </a:t>
            </a:r>
          </a:p>
          <a:p>
            <a:endParaRPr lang="en-US" dirty="0"/>
          </a:p>
        </p:txBody>
      </p:sp>
      <p:sp>
        <p:nvSpPr>
          <p:cNvPr id="4" name="Slide Number Placeholder 3"/>
          <p:cNvSpPr>
            <a:spLocks noGrp="1"/>
          </p:cNvSpPr>
          <p:nvPr>
            <p:ph type="sldNum" sz="quarter" idx="10"/>
          </p:nvPr>
        </p:nvSpPr>
        <p:spPr/>
        <p:txBody>
          <a:bodyPr/>
          <a:lstStyle/>
          <a:p>
            <a:fld id="{EB4FC7E5-D61B-442D-8725-A4A2DE1D7A74}" type="slidenum">
              <a:rPr lang="en-US" smtClean="0"/>
              <a:t>35</a:t>
            </a:fld>
            <a:endParaRPr lang="en-US"/>
          </a:p>
        </p:txBody>
      </p:sp>
    </p:spTree>
    <p:extLst>
      <p:ext uri="{BB962C8B-B14F-4D97-AF65-F5344CB8AC3E}">
        <p14:creationId xmlns:p14="http://schemas.microsoft.com/office/powerpoint/2010/main" val="1575164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Pair and share</a:t>
            </a:r>
          </a:p>
          <a:p>
            <a:endParaRPr lang="en-US" dirty="0"/>
          </a:p>
          <a:p>
            <a:r>
              <a:rPr lang="en-US" dirty="0"/>
              <a:t>As you’re discussing things, if there’s a word that describes what you’re feeling and thinking, ******write it on a sticky note and put them on the wall ON TOP OF PREVIOUS WORDS.</a:t>
            </a:r>
          </a:p>
          <a:p>
            <a:endParaRPr lang="en-US" dirty="0"/>
          </a:p>
          <a:p>
            <a:r>
              <a:rPr lang="en-US" dirty="0"/>
              <a:t>Draw out from pastor and several other people</a:t>
            </a:r>
          </a:p>
        </p:txBody>
      </p:sp>
      <p:sp>
        <p:nvSpPr>
          <p:cNvPr id="4" name="Slide Number Placeholder 3"/>
          <p:cNvSpPr>
            <a:spLocks noGrp="1"/>
          </p:cNvSpPr>
          <p:nvPr>
            <p:ph type="sldNum" sz="quarter" idx="5"/>
          </p:nvPr>
        </p:nvSpPr>
        <p:spPr/>
        <p:txBody>
          <a:bodyPr/>
          <a:lstStyle/>
          <a:p>
            <a:fld id="{F4888151-5C7A-4128-9F2D-2D556145E1A9}" type="slidenum">
              <a:rPr lang="en-US" smtClean="0"/>
              <a:t>36</a:t>
            </a:fld>
            <a:endParaRPr lang="en-US"/>
          </a:p>
        </p:txBody>
      </p:sp>
    </p:spTree>
    <p:extLst>
      <p:ext uri="{BB962C8B-B14F-4D97-AF65-F5344CB8AC3E}">
        <p14:creationId xmlns:p14="http://schemas.microsoft.com/office/powerpoint/2010/main" val="306528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read silently to themselves. </a:t>
            </a:r>
          </a:p>
        </p:txBody>
      </p:sp>
      <p:sp>
        <p:nvSpPr>
          <p:cNvPr id="4" name="Slide Number Placeholder 3"/>
          <p:cNvSpPr>
            <a:spLocks noGrp="1"/>
          </p:cNvSpPr>
          <p:nvPr>
            <p:ph type="sldNum" sz="quarter" idx="5"/>
          </p:nvPr>
        </p:nvSpPr>
        <p:spPr/>
        <p:txBody>
          <a:bodyPr/>
          <a:lstStyle/>
          <a:p>
            <a:fld id="{F4888151-5C7A-4128-9F2D-2D556145E1A9}" type="slidenum">
              <a:rPr lang="en-US" smtClean="0"/>
              <a:t>4</a:t>
            </a:fld>
            <a:endParaRPr lang="en-US"/>
          </a:p>
        </p:txBody>
      </p:sp>
    </p:spTree>
    <p:extLst>
      <p:ext uri="{BB962C8B-B14F-4D97-AF65-F5344CB8AC3E}">
        <p14:creationId xmlns:p14="http://schemas.microsoft.com/office/powerpoint/2010/main" val="195451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doing change well. </a:t>
            </a:r>
          </a:p>
          <a:p>
            <a:endParaRPr lang="en-US" dirty="0"/>
          </a:p>
          <a:p>
            <a:r>
              <a:rPr lang="en-US" dirty="0"/>
              <a:t>Everything has a natural rhythm: it starts out, grows, and then </a:t>
            </a:r>
            <a:r>
              <a:rPr lang="en-US" sz="1200" kern="1200" dirty="0">
                <a:solidFill>
                  <a:schemeClr val="tx1"/>
                </a:solidFill>
                <a:effectLst/>
                <a:latin typeface="+mn-lt"/>
                <a:ea typeface="+mn-ea"/>
                <a:cs typeface="+mn-cs"/>
              </a:rPr>
              <a:t>declines. You see this pattern in nature, political systems, businesses, and organizations. It’s illustrated visually using “S-curves”. Sooner or later, all approaches and strategies run out of room to grow. Then decline sets in. </a:t>
            </a:r>
            <a:r>
              <a:rPr lang="en-US" dirty="0"/>
              <a:t>The question is not how to defend against it, but knowing this, to manage it. </a:t>
            </a:r>
          </a:p>
          <a:p>
            <a:endParaRPr lang="en-US" dirty="0"/>
          </a:p>
          <a:p>
            <a:r>
              <a:rPr lang="en-US" dirty="0"/>
              <a:t>Successful companies do something called “jumping the S-curve.” When a business nears maturity, but is still profitable, it begins refreshing existing products or launching all-new products and/or disruptive technologies (think Uber or </a:t>
            </a:r>
            <a:r>
              <a:rPr lang="en-US" dirty="0" err="1"/>
              <a:t>AirBnB</a:t>
            </a:r>
            <a:r>
              <a:rPr lang="en-US" dirty="0"/>
              <a:t>). This transformation takes time to get going, but it ramps up as the mature methods are still working. As the old declines, the new enters the growth stage and takes over. In practice, long-standing businesses are a made up of numerous S-curves that ride the waves of growth and decline. </a:t>
            </a:r>
          </a:p>
          <a:p>
            <a:endParaRPr lang="en-US" dirty="0"/>
          </a:p>
          <a:p>
            <a:r>
              <a:rPr lang="en-US" dirty="0"/>
              <a:t>In our situation, we’re not talking about changing the things that can’t change, like doctrine. We’re talking about things like methods, delivery, and the way we communicate. Think of the Pope Francis quote, “customs, ways of doing things, times and schedules, language and structures.”</a:t>
            </a:r>
          </a:p>
          <a:p>
            <a:endParaRPr lang="en-US" b="1" dirty="0"/>
          </a:p>
          <a:p>
            <a:r>
              <a:rPr lang="en-US" b="0" dirty="0"/>
              <a:t>This leads to next slide…</a:t>
            </a:r>
          </a:p>
        </p:txBody>
      </p:sp>
      <p:sp>
        <p:nvSpPr>
          <p:cNvPr id="4" name="Slide Number Placeholder 3"/>
          <p:cNvSpPr>
            <a:spLocks noGrp="1"/>
          </p:cNvSpPr>
          <p:nvPr>
            <p:ph type="sldNum" sz="quarter" idx="5"/>
          </p:nvPr>
        </p:nvSpPr>
        <p:spPr/>
        <p:txBody>
          <a:bodyPr/>
          <a:lstStyle/>
          <a:p>
            <a:fld id="{F4888151-5C7A-4128-9F2D-2D556145E1A9}" type="slidenum">
              <a:rPr lang="en-US" smtClean="0"/>
              <a:t>5</a:t>
            </a:fld>
            <a:endParaRPr lang="en-US"/>
          </a:p>
        </p:txBody>
      </p:sp>
    </p:spTree>
    <p:extLst>
      <p:ext uri="{BB962C8B-B14F-4D97-AF65-F5344CB8AC3E}">
        <p14:creationId xmlns:p14="http://schemas.microsoft.com/office/powerpoint/2010/main" val="111026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take a look at this from the General Directory for Catechesis published in the late 90’s. This principle is becoming more and more accepted now, but do we have anything that looks like this? I don’t think so. </a:t>
            </a:r>
          </a:p>
          <a:p>
            <a:endParaRPr lang="en-US" dirty="0"/>
          </a:p>
          <a:p>
            <a:r>
              <a:rPr lang="en-US" dirty="0"/>
              <a:t>The important take away here is that ministry effectiveness will decline, and new, more effective innovations are always coming out. We need to integrate the new within the old</a:t>
            </a:r>
            <a:r>
              <a:rPr lang="en-US" b="0" dirty="0"/>
              <a:t>. We can’t doggedly hold on to the old even after it declines. We must iterate and evolve. </a:t>
            </a:r>
            <a:endParaRPr lang="en-US" b="1" dirty="0"/>
          </a:p>
          <a:p>
            <a:r>
              <a:rPr lang="en-US" dirty="0"/>
              <a:t> </a:t>
            </a:r>
          </a:p>
        </p:txBody>
      </p:sp>
      <p:sp>
        <p:nvSpPr>
          <p:cNvPr id="4" name="Slide Number Placeholder 3"/>
          <p:cNvSpPr>
            <a:spLocks noGrp="1"/>
          </p:cNvSpPr>
          <p:nvPr>
            <p:ph type="sldNum" sz="quarter" idx="5"/>
          </p:nvPr>
        </p:nvSpPr>
        <p:spPr/>
        <p:txBody>
          <a:bodyPr/>
          <a:lstStyle/>
          <a:p>
            <a:fld id="{F4888151-5C7A-4128-9F2D-2D556145E1A9}" type="slidenum">
              <a:rPr lang="en-US" smtClean="0"/>
              <a:t>6</a:t>
            </a:fld>
            <a:endParaRPr lang="en-US"/>
          </a:p>
        </p:txBody>
      </p:sp>
    </p:spTree>
    <p:extLst>
      <p:ext uri="{BB962C8B-B14F-4D97-AF65-F5344CB8AC3E}">
        <p14:creationId xmlns:p14="http://schemas.microsoft.com/office/powerpoint/2010/main" val="96888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Rogers Innovation Adoption Video</a:t>
            </a:r>
          </a:p>
        </p:txBody>
      </p:sp>
      <p:sp>
        <p:nvSpPr>
          <p:cNvPr id="4" name="Slide Number Placeholder 3"/>
          <p:cNvSpPr>
            <a:spLocks noGrp="1"/>
          </p:cNvSpPr>
          <p:nvPr>
            <p:ph type="sldNum" sz="quarter" idx="5"/>
          </p:nvPr>
        </p:nvSpPr>
        <p:spPr/>
        <p:txBody>
          <a:bodyPr/>
          <a:lstStyle/>
          <a:p>
            <a:fld id="{F4888151-5C7A-4128-9F2D-2D556145E1A9}" type="slidenum">
              <a:rPr lang="en-US" smtClean="0"/>
              <a:t>7</a:t>
            </a:fld>
            <a:endParaRPr lang="en-US"/>
          </a:p>
        </p:txBody>
      </p:sp>
    </p:spTree>
    <p:extLst>
      <p:ext uri="{BB962C8B-B14F-4D97-AF65-F5344CB8AC3E}">
        <p14:creationId xmlns:p14="http://schemas.microsoft.com/office/powerpoint/2010/main" val="14241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Roger’s Innovation Adoption Curve </a:t>
            </a:r>
            <a:r>
              <a:rPr lang="en-US" sz="1200" b="0" i="0" kern="1200" dirty="0">
                <a:solidFill>
                  <a:schemeClr val="tx1"/>
                </a:solidFill>
                <a:effectLst/>
                <a:latin typeface="+mn-lt"/>
                <a:ea typeface="+mn-ea"/>
                <a:cs typeface="+mn-cs"/>
              </a:rPr>
              <a:t>describes how new ideas and innovations are accepted and adopted by groups and cultures.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trick is to get new ideas accepted by Innovators and use their experience to influence Early Adopters. That’s 16%. Then you use Early Adopters to influence the Early Majority. Once you have 25%, you have the potential for culture shift. Here you’re on the path of growth and can start to influence larger portions of your audience. Once the innovation is at 50%, it’s organizational culture. The Late Majority comes in because it’s what everyone else is doing. You may never get the Laggards…but you’ll get some.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want to apply this to innovation in ministry and parish culture change. You don’t have to convert everyone to these new ideas all at once. At first, all you need to convince is the Innovators. There will definitely be some. Then use them to influence the Early Adopters. Once you have them, you’re well on your way to culture shift. It may take a while, but if you’re persistent, it will happen. </a:t>
            </a:r>
          </a:p>
        </p:txBody>
      </p:sp>
      <p:sp>
        <p:nvSpPr>
          <p:cNvPr id="4" name="Slide Number Placeholder 3"/>
          <p:cNvSpPr>
            <a:spLocks noGrp="1"/>
          </p:cNvSpPr>
          <p:nvPr>
            <p:ph type="sldNum" sz="quarter" idx="5"/>
          </p:nvPr>
        </p:nvSpPr>
        <p:spPr/>
        <p:txBody>
          <a:bodyPr/>
          <a:lstStyle/>
          <a:p>
            <a:fld id="{F4888151-5C7A-4128-9F2D-2D556145E1A9}" type="slidenum">
              <a:rPr lang="en-US" smtClean="0"/>
              <a:t>8</a:t>
            </a:fld>
            <a:endParaRPr lang="en-US"/>
          </a:p>
        </p:txBody>
      </p:sp>
    </p:spTree>
    <p:extLst>
      <p:ext uri="{BB962C8B-B14F-4D97-AF65-F5344CB8AC3E}">
        <p14:creationId xmlns:p14="http://schemas.microsoft.com/office/powerpoint/2010/main" val="109123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come to the process for evangelization. </a:t>
            </a:r>
          </a:p>
        </p:txBody>
      </p:sp>
      <p:sp>
        <p:nvSpPr>
          <p:cNvPr id="4" name="Slide Number Placeholder 3"/>
          <p:cNvSpPr>
            <a:spLocks noGrp="1"/>
          </p:cNvSpPr>
          <p:nvPr>
            <p:ph type="sldNum" sz="quarter" idx="5"/>
          </p:nvPr>
        </p:nvSpPr>
        <p:spPr/>
        <p:txBody>
          <a:bodyPr/>
          <a:lstStyle/>
          <a:p>
            <a:fld id="{F4888151-5C7A-4128-9F2D-2D556145E1A9}" type="slidenum">
              <a:rPr lang="en-US" smtClean="0"/>
              <a:t>9</a:t>
            </a:fld>
            <a:endParaRPr lang="en-US"/>
          </a:p>
        </p:txBody>
      </p:sp>
    </p:spTree>
    <p:extLst>
      <p:ext uri="{BB962C8B-B14F-4D97-AF65-F5344CB8AC3E}">
        <p14:creationId xmlns:p14="http://schemas.microsoft.com/office/powerpoint/2010/main" val="234603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984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78136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68976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D0E7E-5B6C-4F9A-8228-3B51478C52DD}"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78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ED0E7E-5B6C-4F9A-8228-3B51478C52DD}"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02045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D0E7E-5B6C-4F9A-8228-3B51478C52DD}"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6611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ED0E7E-5B6C-4F9A-8228-3B51478C52DD}"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8447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ED0E7E-5B6C-4F9A-8228-3B51478C52DD}" type="datetimeFigureOut">
              <a:rPr lang="en-US" smtClean="0"/>
              <a:t>5/30/2019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142246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CED0E7E-5B6C-4F9A-8228-3B51478C52DD}" type="datetimeFigureOut">
              <a:rPr lang="en-US" smtClean="0"/>
              <a:t>5/30/2019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57A9D9-3142-46C4-8012-C94998BEF42A}" type="slidenum">
              <a:rPr lang="en-US" smtClean="0"/>
              <a:t>‹#›</a:t>
            </a:fld>
            <a:endParaRPr lang="en-US"/>
          </a:p>
        </p:txBody>
      </p:sp>
    </p:spTree>
    <p:extLst>
      <p:ext uri="{BB962C8B-B14F-4D97-AF65-F5344CB8AC3E}">
        <p14:creationId xmlns:p14="http://schemas.microsoft.com/office/powerpoint/2010/main" val="278887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ED0E7E-5B6C-4F9A-8228-3B51478C52DD}"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317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CED0E7E-5B6C-4F9A-8228-3B51478C52DD}" type="datetimeFigureOut">
              <a:rPr lang="en-US" smtClean="0"/>
              <a:t>5/30/2019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57A9D9-3142-46C4-8012-C94998BEF42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605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Base Camp, Part 2</a:t>
            </a:r>
            <a:endParaRPr lang="en-US" dirty="0">
              <a:latin typeface="Raleway"/>
              <a:cs typeface="Times New Roman" panose="02020603050405020304" pitchFamily="18" charset="0"/>
            </a:endParaRPr>
          </a:p>
        </p:txBody>
      </p:sp>
      <p:sp>
        <p:nvSpPr>
          <p:cNvPr id="3" name="Text Placeholder 2"/>
          <p:cNvSpPr>
            <a:spLocks noGrp="1"/>
          </p:cNvSpPr>
          <p:nvPr>
            <p:ph type="body" idx="1"/>
          </p:nvPr>
        </p:nvSpPr>
        <p:spPr>
          <a:xfrm>
            <a:off x="1097280" y="4481875"/>
            <a:ext cx="10058400" cy="1892031"/>
          </a:xfrm>
        </p:spPr>
        <p:txBody>
          <a:bodyPr>
            <a:normAutofit/>
          </a:bodyPr>
          <a:lstStyle/>
          <a:p>
            <a:pPr lvl="0">
              <a:lnSpc>
                <a:spcPct val="110000"/>
              </a:lnSpc>
              <a:buClr>
                <a:srgbClr val="D87900"/>
              </a:buClr>
            </a:pPr>
            <a:r>
              <a:rPr lang="en-US" sz="4000" dirty="0">
                <a:solidFill>
                  <a:srgbClr val="156570"/>
                </a:solidFill>
              </a:rPr>
              <a:t>Evangelization is both easier and harder than you think</a:t>
            </a:r>
          </a:p>
        </p:txBody>
      </p:sp>
    </p:spTree>
    <p:extLst>
      <p:ext uri="{BB962C8B-B14F-4D97-AF65-F5344CB8AC3E}">
        <p14:creationId xmlns:p14="http://schemas.microsoft.com/office/powerpoint/2010/main" val="3910792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42769"/>
          <a:stretch/>
        </p:blipFill>
        <p:spPr>
          <a:xfrm>
            <a:off x="5518362" y="2153967"/>
            <a:ext cx="1046110" cy="2891370"/>
          </a:xfrm>
          <a:prstGeom prst="rect">
            <a:avLst/>
          </a:prstGeom>
        </p:spPr>
      </p:pic>
      <p:pic>
        <p:nvPicPr>
          <p:cNvPr id="6" name="Picture 5"/>
          <p:cNvPicPr>
            <a:picLocks noChangeAspect="1"/>
          </p:cNvPicPr>
          <p:nvPr/>
        </p:nvPicPr>
        <p:blipFill rotWithShape="1">
          <a:blip r:embed="rId4"/>
          <a:srcRect b="42534"/>
          <a:stretch/>
        </p:blipFill>
        <p:spPr>
          <a:xfrm>
            <a:off x="432144" y="2147540"/>
            <a:ext cx="5123688" cy="2897797"/>
          </a:xfrm>
          <a:prstGeom prst="rect">
            <a:avLst/>
          </a:prstGeom>
        </p:spPr>
      </p:pic>
      <p:pic>
        <p:nvPicPr>
          <p:cNvPr id="7" name="Picture 6"/>
          <p:cNvPicPr>
            <a:picLocks noChangeAspect="1"/>
          </p:cNvPicPr>
          <p:nvPr/>
        </p:nvPicPr>
        <p:blipFill rotWithShape="1">
          <a:blip r:embed="rId5"/>
          <a:srcRect b="42904"/>
          <a:stretch/>
        </p:blipFill>
        <p:spPr>
          <a:xfrm>
            <a:off x="6551195" y="2163112"/>
            <a:ext cx="5145595" cy="2882225"/>
          </a:xfrm>
          <a:prstGeom prst="rect">
            <a:avLst/>
          </a:prstGeom>
        </p:spPr>
      </p:pic>
      <p:sp>
        <p:nvSpPr>
          <p:cNvPr id="9" name="Title 1"/>
          <p:cNvSpPr txBox="1">
            <a:spLocks/>
          </p:cNvSpPr>
          <p:nvPr/>
        </p:nvSpPr>
        <p:spPr>
          <a:xfrm>
            <a:off x="1077616" y="1355468"/>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The Thresholds of Conversion &amp; Discipleship</a:t>
            </a:r>
          </a:p>
        </p:txBody>
      </p:sp>
    </p:spTree>
    <p:extLst>
      <p:ext uri="{BB962C8B-B14F-4D97-AF65-F5344CB8AC3E}">
        <p14:creationId xmlns:p14="http://schemas.microsoft.com/office/powerpoint/2010/main" val="2880211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677" y="3386295"/>
            <a:ext cx="11796765" cy="1999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6" t="11047" r="45623" b="65994"/>
          <a:stretch/>
        </p:blipFill>
        <p:spPr>
          <a:xfrm>
            <a:off x="643467" y="383177"/>
            <a:ext cx="10905066" cy="2316480"/>
          </a:xfrm>
          <a:prstGeom prst="rect">
            <a:avLst/>
          </a:prstGeom>
        </p:spPr>
      </p:pic>
      <p:sp>
        <p:nvSpPr>
          <p:cNvPr id="5" name="TextBox 4"/>
          <p:cNvSpPr txBox="1"/>
          <p:nvPr/>
        </p:nvSpPr>
        <p:spPr>
          <a:xfrm>
            <a:off x="745066" y="2825964"/>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Pre-Trust</a:t>
            </a:r>
          </a:p>
        </p:txBody>
      </p:sp>
      <p:sp>
        <p:nvSpPr>
          <p:cNvPr id="6" name="TextBox 5"/>
          <p:cNvSpPr txBox="1"/>
          <p:nvPr/>
        </p:nvSpPr>
        <p:spPr>
          <a:xfrm>
            <a:off x="2578099" y="2825964"/>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Trust</a:t>
            </a:r>
          </a:p>
        </p:txBody>
      </p:sp>
      <p:sp>
        <p:nvSpPr>
          <p:cNvPr id="7" name="TextBox 6"/>
          <p:cNvSpPr txBox="1"/>
          <p:nvPr/>
        </p:nvSpPr>
        <p:spPr>
          <a:xfrm>
            <a:off x="4411133" y="2825964"/>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Curiosity</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p:cNvSpPr txBox="1"/>
          <p:nvPr/>
        </p:nvSpPr>
        <p:spPr>
          <a:xfrm>
            <a:off x="6244167" y="2825964"/>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Openness</a:t>
            </a:r>
          </a:p>
        </p:txBody>
      </p:sp>
      <p:sp>
        <p:nvSpPr>
          <p:cNvPr id="9" name="TextBox 8"/>
          <p:cNvSpPr txBox="1"/>
          <p:nvPr/>
        </p:nvSpPr>
        <p:spPr>
          <a:xfrm>
            <a:off x="8077201" y="2825964"/>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Seeking</a:t>
            </a:r>
          </a:p>
        </p:txBody>
      </p:sp>
      <p:sp>
        <p:nvSpPr>
          <p:cNvPr id="10" name="TextBox 9"/>
          <p:cNvSpPr txBox="1"/>
          <p:nvPr/>
        </p:nvSpPr>
        <p:spPr>
          <a:xfrm>
            <a:off x="9910235" y="2824061"/>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Decision</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455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42769"/>
          <a:stretch/>
        </p:blipFill>
        <p:spPr>
          <a:xfrm>
            <a:off x="5518362" y="3229731"/>
            <a:ext cx="1046110" cy="2891370"/>
          </a:xfrm>
          <a:prstGeom prst="rect">
            <a:avLst/>
          </a:prstGeom>
        </p:spPr>
      </p:pic>
      <p:pic>
        <p:nvPicPr>
          <p:cNvPr id="6" name="Picture 5"/>
          <p:cNvPicPr>
            <a:picLocks noChangeAspect="1"/>
          </p:cNvPicPr>
          <p:nvPr/>
        </p:nvPicPr>
        <p:blipFill rotWithShape="1">
          <a:blip r:embed="rId4"/>
          <a:srcRect b="42534"/>
          <a:stretch/>
        </p:blipFill>
        <p:spPr>
          <a:xfrm>
            <a:off x="432144" y="3223304"/>
            <a:ext cx="5123688" cy="2897797"/>
          </a:xfrm>
          <a:prstGeom prst="rect">
            <a:avLst/>
          </a:prstGeom>
        </p:spPr>
      </p:pic>
      <p:pic>
        <p:nvPicPr>
          <p:cNvPr id="7" name="Picture 6"/>
          <p:cNvPicPr>
            <a:picLocks noChangeAspect="1"/>
          </p:cNvPicPr>
          <p:nvPr/>
        </p:nvPicPr>
        <p:blipFill rotWithShape="1">
          <a:blip r:embed="rId5"/>
          <a:srcRect b="42904"/>
          <a:stretch/>
        </p:blipFill>
        <p:spPr>
          <a:xfrm>
            <a:off x="6551195" y="3238876"/>
            <a:ext cx="5145595" cy="2882225"/>
          </a:xfrm>
          <a:prstGeom prst="rect">
            <a:avLst/>
          </a:prstGeom>
        </p:spPr>
      </p:pic>
      <p:sp>
        <p:nvSpPr>
          <p:cNvPr id="9" name="Title 1"/>
          <p:cNvSpPr txBox="1">
            <a:spLocks/>
          </p:cNvSpPr>
          <p:nvPr/>
        </p:nvSpPr>
        <p:spPr>
          <a:xfrm>
            <a:off x="3890679" y="199020"/>
            <a:ext cx="8023415" cy="58030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RCIA Process comparison</a:t>
            </a:r>
          </a:p>
        </p:txBody>
      </p:sp>
      <p:sp>
        <p:nvSpPr>
          <p:cNvPr id="2" name="Arrow: Right 1">
            <a:extLst>
              <a:ext uri="{FF2B5EF4-FFF2-40B4-BE49-F238E27FC236}">
                <a16:creationId xmlns:a16="http://schemas.microsoft.com/office/drawing/2014/main" id="{E7B3E4CD-4EE6-4202-BDA0-50A22B919E93}"/>
              </a:ext>
            </a:extLst>
          </p:cNvPr>
          <p:cNvSpPr/>
          <p:nvPr/>
        </p:nvSpPr>
        <p:spPr>
          <a:xfrm rot="2263670">
            <a:off x="1832913" y="834812"/>
            <a:ext cx="4291808" cy="1690339"/>
          </a:xfrm>
          <a:prstGeom prst="rightArrow">
            <a:avLst>
              <a:gd name="adj1" fmla="val 34089"/>
              <a:gd name="adj2" fmla="val 53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Rite of Acceptance</a:t>
            </a:r>
          </a:p>
        </p:txBody>
      </p:sp>
      <p:sp>
        <p:nvSpPr>
          <p:cNvPr id="3" name="Left Brace 2">
            <a:extLst>
              <a:ext uri="{FF2B5EF4-FFF2-40B4-BE49-F238E27FC236}">
                <a16:creationId xmlns:a16="http://schemas.microsoft.com/office/drawing/2014/main" id="{6663F793-0306-4F16-AA0D-FF98235CBD7F}"/>
              </a:ext>
            </a:extLst>
          </p:cNvPr>
          <p:cNvSpPr/>
          <p:nvPr/>
        </p:nvSpPr>
        <p:spPr>
          <a:xfrm rot="5400000">
            <a:off x="3239557" y="1167838"/>
            <a:ext cx="580305" cy="3530628"/>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EF79019-6BA4-45CB-B80E-B1298F3C7D98}"/>
              </a:ext>
            </a:extLst>
          </p:cNvPr>
          <p:cNvSpPr txBox="1"/>
          <p:nvPr/>
        </p:nvSpPr>
        <p:spPr>
          <a:xfrm>
            <a:off x="1319648" y="1936376"/>
            <a:ext cx="2709763" cy="523220"/>
          </a:xfrm>
          <a:prstGeom prst="rect">
            <a:avLst/>
          </a:prstGeom>
          <a:noFill/>
        </p:spPr>
        <p:txBody>
          <a:bodyPr wrap="square" rtlCol="0">
            <a:spAutoFit/>
          </a:bodyPr>
          <a:lstStyle/>
          <a:p>
            <a:r>
              <a:rPr lang="en-US" sz="2800" dirty="0"/>
              <a:t>Inquiry/ Pre-Cat</a:t>
            </a:r>
          </a:p>
        </p:txBody>
      </p:sp>
      <p:sp>
        <p:nvSpPr>
          <p:cNvPr id="10" name="Left Brace 9">
            <a:extLst>
              <a:ext uri="{FF2B5EF4-FFF2-40B4-BE49-F238E27FC236}">
                <a16:creationId xmlns:a16="http://schemas.microsoft.com/office/drawing/2014/main" id="{FA3717B8-2A05-4A8E-9D8C-2E0FCA45AD43}"/>
              </a:ext>
            </a:extLst>
          </p:cNvPr>
          <p:cNvSpPr/>
          <p:nvPr/>
        </p:nvSpPr>
        <p:spPr>
          <a:xfrm rot="5400000">
            <a:off x="8639221" y="1434922"/>
            <a:ext cx="580306" cy="2996460"/>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FFEEEBC-DEBD-4E2F-BE72-A9BE2FAC0EE8}"/>
              </a:ext>
            </a:extLst>
          </p:cNvPr>
          <p:cNvSpPr txBox="1"/>
          <p:nvPr/>
        </p:nvSpPr>
        <p:spPr>
          <a:xfrm>
            <a:off x="8733460" y="1966537"/>
            <a:ext cx="2709763" cy="523220"/>
          </a:xfrm>
          <a:prstGeom prst="rect">
            <a:avLst/>
          </a:prstGeom>
          <a:noFill/>
        </p:spPr>
        <p:txBody>
          <a:bodyPr wrap="square" rtlCol="0">
            <a:spAutoFit/>
          </a:bodyPr>
          <a:lstStyle/>
          <a:p>
            <a:r>
              <a:rPr lang="en-US" sz="2800" dirty="0" err="1"/>
              <a:t>Mystagogy</a:t>
            </a:r>
            <a:endParaRPr lang="en-US" sz="2800" dirty="0"/>
          </a:p>
        </p:txBody>
      </p:sp>
      <p:sp>
        <p:nvSpPr>
          <p:cNvPr id="12" name="Left Brace 11">
            <a:extLst>
              <a:ext uri="{FF2B5EF4-FFF2-40B4-BE49-F238E27FC236}">
                <a16:creationId xmlns:a16="http://schemas.microsoft.com/office/drawing/2014/main" id="{E94C4947-9160-4737-86CD-0EB56A7F81EA}"/>
              </a:ext>
            </a:extLst>
          </p:cNvPr>
          <p:cNvSpPr/>
          <p:nvPr/>
        </p:nvSpPr>
        <p:spPr>
          <a:xfrm rot="5400000">
            <a:off x="6613200" y="1425958"/>
            <a:ext cx="580306" cy="2996460"/>
          </a:xfrm>
          <a:prstGeom prst="lef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C587E06C-0A75-42C9-8D26-9895DCF62CBC}"/>
              </a:ext>
            </a:extLst>
          </p:cNvPr>
          <p:cNvSpPr txBox="1"/>
          <p:nvPr/>
        </p:nvSpPr>
        <p:spPr>
          <a:xfrm>
            <a:off x="5915637" y="1936376"/>
            <a:ext cx="2709763" cy="523220"/>
          </a:xfrm>
          <a:prstGeom prst="rect">
            <a:avLst/>
          </a:prstGeom>
          <a:noFill/>
        </p:spPr>
        <p:txBody>
          <a:bodyPr wrap="square" rtlCol="0">
            <a:spAutoFit/>
          </a:bodyPr>
          <a:lstStyle/>
          <a:p>
            <a:r>
              <a:rPr lang="en-US" sz="2800" dirty="0"/>
              <a:t>Purification…</a:t>
            </a:r>
          </a:p>
        </p:txBody>
      </p:sp>
      <p:sp>
        <p:nvSpPr>
          <p:cNvPr id="8" name="Arrow: Right 7">
            <a:extLst>
              <a:ext uri="{FF2B5EF4-FFF2-40B4-BE49-F238E27FC236}">
                <a16:creationId xmlns:a16="http://schemas.microsoft.com/office/drawing/2014/main" id="{354A25D8-C0A7-4849-B5D6-63ADD1FC2603}"/>
              </a:ext>
            </a:extLst>
          </p:cNvPr>
          <p:cNvSpPr/>
          <p:nvPr/>
        </p:nvSpPr>
        <p:spPr>
          <a:xfrm rot="2503908">
            <a:off x="6305040" y="1371600"/>
            <a:ext cx="2445921" cy="1690339"/>
          </a:xfrm>
          <a:prstGeom prst="rightArrow">
            <a:avLst>
              <a:gd name="adj1" fmla="val 34089"/>
              <a:gd name="adj2" fmla="val 53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Initiation</a:t>
            </a:r>
          </a:p>
        </p:txBody>
      </p:sp>
    </p:spTree>
    <p:extLst>
      <p:ext uri="{BB962C8B-B14F-4D97-AF65-F5344CB8AC3E}">
        <p14:creationId xmlns:p14="http://schemas.microsoft.com/office/powerpoint/2010/main" val="35210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0" grpId="0" animBg="1"/>
      <p:bldP spid="11" grpId="0"/>
      <p:bldP spid="12" grpId="0" animBg="1"/>
      <p:bldP spid="1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6A9A-0ED2-4CD2-9C61-B92D3A1B6623}"/>
              </a:ext>
            </a:extLst>
          </p:cNvPr>
          <p:cNvSpPr>
            <a:spLocks noGrp="1"/>
          </p:cNvSpPr>
          <p:nvPr>
            <p:ph type="title"/>
          </p:nvPr>
        </p:nvSpPr>
        <p:spPr/>
        <p:txBody>
          <a:bodyPr>
            <a:normAutofit fontScale="90000"/>
          </a:bodyPr>
          <a:lstStyle/>
          <a:p>
            <a:r>
              <a:rPr lang="en-US" dirty="0"/>
              <a:t>General Directory for Catechesis #56</a:t>
            </a:r>
            <a:br>
              <a:rPr lang="en-US" dirty="0"/>
            </a:br>
            <a:r>
              <a:rPr lang="en-US" sz="4000" i="1" dirty="0"/>
              <a:t>Describing the process of continuing conversion in relation to the RCIA</a:t>
            </a:r>
          </a:p>
        </p:txBody>
      </p:sp>
      <p:sp>
        <p:nvSpPr>
          <p:cNvPr id="3" name="Content Placeholder 2">
            <a:extLst>
              <a:ext uri="{FF2B5EF4-FFF2-40B4-BE49-F238E27FC236}">
                <a16:creationId xmlns:a16="http://schemas.microsoft.com/office/drawing/2014/main" id="{D07B8E0F-1096-4F9F-9DAD-7BD52094EDDB}"/>
              </a:ext>
            </a:extLst>
          </p:cNvPr>
          <p:cNvSpPr>
            <a:spLocks noGrp="1"/>
          </p:cNvSpPr>
          <p:nvPr>
            <p:ph idx="1"/>
          </p:nvPr>
        </p:nvSpPr>
        <p:spPr>
          <a:xfrm>
            <a:off x="215153" y="1953309"/>
            <a:ext cx="11779623" cy="4366807"/>
          </a:xfrm>
        </p:spPr>
        <p:txBody>
          <a:bodyPr>
            <a:normAutofit fontScale="70000" lnSpcReduction="20000"/>
          </a:bodyPr>
          <a:lstStyle/>
          <a:p>
            <a:r>
              <a:rPr lang="en-US" sz="4100" b="1" dirty="0"/>
              <a:t>Interest in the Gospel   </a:t>
            </a:r>
            <a:r>
              <a:rPr lang="en-US" sz="3100" b="1" dirty="0"/>
              <a:t>     </a:t>
            </a:r>
          </a:p>
          <a:p>
            <a:r>
              <a:rPr lang="en-US" sz="3100" dirty="0"/>
              <a:t>As a result of its first proclamation, an interest in the Gospel [is born], yet without any firm decision.</a:t>
            </a:r>
          </a:p>
          <a:p>
            <a:r>
              <a:rPr lang="en-US" sz="4100" b="1" dirty="0"/>
              <a:t>Conversion</a:t>
            </a:r>
          </a:p>
          <a:p>
            <a:r>
              <a:rPr lang="en-US" sz="3100" dirty="0"/>
              <a:t>[This] requires a period of searching to be transformed into a firm option. </a:t>
            </a:r>
          </a:p>
          <a:p>
            <a:r>
              <a:rPr lang="en-US" sz="4100" b="1" dirty="0"/>
              <a:t>Profession of faith</a:t>
            </a:r>
          </a:p>
          <a:p>
            <a:r>
              <a:rPr lang="en-US" sz="3100" dirty="0"/>
              <a:t>Abandonment of self to Jesus Christ arouses in believers a desire to know him more profoundly…</a:t>
            </a:r>
          </a:p>
          <a:p>
            <a:r>
              <a:rPr lang="en-US" sz="4600" b="1" dirty="0"/>
              <a:t>Journeying towards perfection</a:t>
            </a:r>
          </a:p>
          <a:p>
            <a:r>
              <a:rPr lang="en-US" sz="3100" dirty="0"/>
              <a:t>The profession of baptismal faith is the foundation of a spiritual building which is destined to grow.</a:t>
            </a:r>
          </a:p>
          <a:p>
            <a:endParaRPr lang="en-US" dirty="0"/>
          </a:p>
        </p:txBody>
      </p:sp>
    </p:spTree>
    <p:extLst>
      <p:ext uri="{BB962C8B-B14F-4D97-AF65-F5344CB8AC3E}">
        <p14:creationId xmlns:p14="http://schemas.microsoft.com/office/powerpoint/2010/main" val="352119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642" y="2967335"/>
            <a:ext cx="974472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50" normalizeH="0" baseline="0" noProof="0" dirty="0">
                <a:ln w="11430"/>
                <a:gradFill>
                  <a:gsLst>
                    <a:gs pos="25000">
                      <a:srgbClr val="BD4F19">
                        <a:satMod val="155000"/>
                      </a:srgbClr>
                    </a:gs>
                    <a:gs pos="100000">
                      <a:srgbClr val="BD4F19">
                        <a:shade val="45000"/>
                        <a:satMod val="165000"/>
                      </a:srgbClr>
                    </a:gs>
                  </a:gsLst>
                  <a:lin ang="5400000"/>
                </a:gradFill>
                <a:effectLst>
                  <a:outerShdw blurRad="76200" dist="50800" dir="5400000" algn="tl" rotWithShape="0">
                    <a:srgbClr val="000000">
                      <a:alpha val="65000"/>
                    </a:srgbClr>
                  </a:outerShdw>
                </a:effectLst>
                <a:uLnTx/>
                <a:uFillTx/>
                <a:latin typeface="Aller"/>
                <a:ea typeface="+mn-ea"/>
                <a:cs typeface="+mn-cs"/>
              </a:rPr>
              <a:t>Game Time</a:t>
            </a:r>
          </a:p>
        </p:txBody>
      </p:sp>
    </p:spTree>
    <p:extLst>
      <p:ext uri="{BB962C8B-B14F-4D97-AF65-F5344CB8AC3E}">
        <p14:creationId xmlns:p14="http://schemas.microsoft.com/office/powerpoint/2010/main" val="36524379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43000" fill="hold" grpId="0" nodeType="withEffect" p14:presetBounceEnd="50000">
                                      <p:stCondLst>
                                        <p:cond delay="0"/>
                                      </p:stCondLst>
                                      <p:childTnLst>
                                        <p:animRot by="21600000" p14:bounceEnd="50000">
                                          <p:cBhvr>
                                            <p:cTn id="6" dur="175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43000" fill="hold" grpId="0" nodeType="withEffect">
                                      <p:stCondLst>
                                        <p:cond delay="0"/>
                                      </p:stCondLst>
                                      <p:childTnLst>
                                        <p:animRot by="21600000">
                                          <p:cBhvr>
                                            <p:cTn id="6" dur="175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29433" y="479357"/>
            <a:ext cx="10058400" cy="553269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Tx/>
              <a:buNone/>
            </a:pPr>
            <a:r>
              <a:rPr lang="en-US" sz="4000" u="sng" dirty="0">
                <a:solidFill>
                  <a:srgbClr val="000000"/>
                </a:solidFill>
              </a:rPr>
              <a:t>Instructions</a:t>
            </a:r>
            <a:r>
              <a:rPr lang="en-US" sz="4000" dirty="0">
                <a:solidFill>
                  <a:srgbClr val="000000"/>
                </a:solidFill>
              </a:rPr>
              <a:t>:</a:t>
            </a:r>
          </a:p>
          <a:p>
            <a:pPr marL="0" indent="0" algn="ctr">
              <a:buClrTx/>
              <a:buNone/>
            </a:pPr>
            <a:endParaRPr lang="en-US" sz="2600" dirty="0">
              <a:solidFill>
                <a:srgbClr val="000000"/>
              </a:solidFill>
            </a:endParaRPr>
          </a:p>
          <a:p>
            <a:pPr marL="514350" indent="-514350">
              <a:lnSpc>
                <a:spcPct val="200000"/>
              </a:lnSpc>
              <a:buClrTx/>
              <a:buFont typeface="+mj-lt"/>
              <a:buAutoNum type="arabicPeriod"/>
            </a:pPr>
            <a:r>
              <a:rPr lang="en-US" sz="2800" dirty="0">
                <a:solidFill>
                  <a:srgbClr val="000000"/>
                </a:solidFill>
              </a:rPr>
              <a:t>Disburse cards among the people at your table.</a:t>
            </a:r>
          </a:p>
          <a:p>
            <a:pPr marL="514350" indent="-514350">
              <a:lnSpc>
                <a:spcPct val="200000"/>
              </a:lnSpc>
              <a:buClrTx/>
              <a:buFont typeface="+mj-lt"/>
              <a:buAutoNum type="arabicPeriod"/>
            </a:pPr>
            <a:r>
              <a:rPr lang="en-US" sz="2800" dirty="0">
                <a:solidFill>
                  <a:srgbClr val="000000"/>
                </a:solidFill>
              </a:rPr>
              <a:t>Take turns reading one card out loud.</a:t>
            </a:r>
          </a:p>
          <a:p>
            <a:pPr marL="514350" indent="-514350">
              <a:lnSpc>
                <a:spcPct val="200000"/>
              </a:lnSpc>
              <a:buClrTx/>
              <a:buFont typeface="+mj-lt"/>
              <a:buAutoNum type="arabicPeriod"/>
            </a:pPr>
            <a:r>
              <a:rPr lang="en-US" sz="2800" dirty="0">
                <a:solidFill>
                  <a:srgbClr val="000000"/>
                </a:solidFill>
              </a:rPr>
              <a:t>Discuss as a group and place the card at a threshold.</a:t>
            </a:r>
          </a:p>
        </p:txBody>
      </p:sp>
    </p:spTree>
    <p:extLst>
      <p:ext uri="{BB962C8B-B14F-4D97-AF65-F5344CB8AC3E}">
        <p14:creationId xmlns:p14="http://schemas.microsoft.com/office/powerpoint/2010/main" val="156551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36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6" t="11047" r="45623" b="65994"/>
          <a:stretch/>
        </p:blipFill>
        <p:spPr>
          <a:xfrm>
            <a:off x="643467" y="383177"/>
            <a:ext cx="10905066" cy="2316480"/>
          </a:xfrm>
          <a:prstGeom prst="rect">
            <a:avLst/>
          </a:prstGeom>
        </p:spPr>
      </p:pic>
      <p:sp>
        <p:nvSpPr>
          <p:cNvPr id="5" name="TextBox 4"/>
          <p:cNvSpPr txBox="1"/>
          <p:nvPr/>
        </p:nvSpPr>
        <p:spPr>
          <a:xfrm>
            <a:off x="745066"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Pre-Trust</a:t>
            </a:r>
          </a:p>
        </p:txBody>
      </p:sp>
      <p:sp>
        <p:nvSpPr>
          <p:cNvPr id="6" name="TextBox 5"/>
          <p:cNvSpPr txBox="1"/>
          <p:nvPr/>
        </p:nvSpPr>
        <p:spPr>
          <a:xfrm>
            <a:off x="2578099"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Trust</a:t>
            </a:r>
          </a:p>
        </p:txBody>
      </p:sp>
      <p:sp>
        <p:nvSpPr>
          <p:cNvPr id="7" name="TextBox 6"/>
          <p:cNvSpPr txBox="1"/>
          <p:nvPr/>
        </p:nvSpPr>
        <p:spPr>
          <a:xfrm>
            <a:off x="4411133"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Curiosity</a:t>
            </a:r>
            <a:endParaRPr lang="en-US" b="1" dirty="0">
              <a:latin typeface="Century Gothic" panose="020B0502020202020204" pitchFamily="34" charset="0"/>
            </a:endParaRPr>
          </a:p>
        </p:txBody>
      </p:sp>
      <p:sp>
        <p:nvSpPr>
          <p:cNvPr id="8" name="TextBox 7"/>
          <p:cNvSpPr txBox="1"/>
          <p:nvPr/>
        </p:nvSpPr>
        <p:spPr>
          <a:xfrm>
            <a:off x="6244167"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Openness</a:t>
            </a:r>
          </a:p>
        </p:txBody>
      </p:sp>
      <p:sp>
        <p:nvSpPr>
          <p:cNvPr id="9" name="TextBox 8"/>
          <p:cNvSpPr txBox="1"/>
          <p:nvPr/>
        </p:nvSpPr>
        <p:spPr>
          <a:xfrm>
            <a:off x="8077201"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Seeking</a:t>
            </a:r>
          </a:p>
        </p:txBody>
      </p:sp>
      <p:sp>
        <p:nvSpPr>
          <p:cNvPr id="10" name="TextBox 9"/>
          <p:cNvSpPr txBox="1"/>
          <p:nvPr/>
        </p:nvSpPr>
        <p:spPr>
          <a:xfrm>
            <a:off x="9910235" y="2824061"/>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Decision</a:t>
            </a:r>
            <a:endParaRPr lang="en-US" b="1" dirty="0">
              <a:latin typeface="Century Gothic" panose="020B0502020202020204" pitchFamily="34" charset="0"/>
            </a:endParaRPr>
          </a:p>
        </p:txBody>
      </p:sp>
      <p:sp>
        <p:nvSpPr>
          <p:cNvPr id="16" name="Text Box 6"/>
          <p:cNvSpPr txBox="1">
            <a:spLocks noChangeArrowheads="1"/>
          </p:cNvSpPr>
          <p:nvPr/>
        </p:nvSpPr>
        <p:spPr bwMode="auto">
          <a:xfrm>
            <a:off x="787400" y="3690936"/>
            <a:ext cx="1515533" cy="923397"/>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John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7" name="Text Box 6"/>
          <p:cNvSpPr txBox="1">
            <a:spLocks noChangeArrowheads="1"/>
          </p:cNvSpPr>
          <p:nvPr/>
        </p:nvSpPr>
        <p:spPr bwMode="auto">
          <a:xfrm>
            <a:off x="2620433"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Charlie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0" name="Text Box 6"/>
          <p:cNvSpPr txBox="1">
            <a:spLocks noChangeArrowheads="1"/>
          </p:cNvSpPr>
          <p:nvPr/>
        </p:nvSpPr>
        <p:spPr bwMode="auto">
          <a:xfrm>
            <a:off x="4453466"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Robert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1" name="Text Box 6"/>
          <p:cNvSpPr txBox="1">
            <a:spLocks noChangeArrowheads="1"/>
          </p:cNvSpPr>
          <p:nvPr/>
        </p:nvSpPr>
        <p:spPr bwMode="auto">
          <a:xfrm>
            <a:off x="6286501"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Paula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2" name="Text Box 6"/>
          <p:cNvSpPr txBox="1">
            <a:spLocks noChangeArrowheads="1"/>
          </p:cNvSpPr>
          <p:nvPr/>
        </p:nvSpPr>
        <p:spPr bwMode="auto">
          <a:xfrm>
            <a:off x="9952571"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Megan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3" name="Text Box 6"/>
          <p:cNvSpPr txBox="1">
            <a:spLocks noChangeArrowheads="1"/>
          </p:cNvSpPr>
          <p:nvPr/>
        </p:nvSpPr>
        <p:spPr bwMode="auto">
          <a:xfrm>
            <a:off x="8119536"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Teresa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4" name="Text Box 6"/>
          <p:cNvSpPr txBox="1">
            <a:spLocks noChangeArrowheads="1"/>
          </p:cNvSpPr>
          <p:nvPr/>
        </p:nvSpPr>
        <p:spPr bwMode="auto">
          <a:xfrm>
            <a:off x="2620432" y="5078388"/>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Karen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5" name="Text Box 6"/>
          <p:cNvSpPr txBox="1">
            <a:spLocks noChangeArrowheads="1"/>
          </p:cNvSpPr>
          <p:nvPr/>
        </p:nvSpPr>
        <p:spPr bwMode="auto">
          <a:xfrm>
            <a:off x="787400" y="5078388"/>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Laura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727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ppt_x"/>
                                          </p:val>
                                        </p:tav>
                                        <p:tav tm="100000">
                                          <p:val>
                                            <p:strVal val="#ppt_x"/>
                                          </p:val>
                                        </p:tav>
                                      </p:tavLst>
                                    </p:anim>
                                    <p:anim calcmode="lin" valueType="num">
                                      <p:cBhvr additive="base">
                                        <p:cTn id="8" dur="25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250" fill="hold"/>
                                        <p:tgtEl>
                                          <p:spTgt spid="17"/>
                                        </p:tgtEl>
                                        <p:attrNameLst>
                                          <p:attrName>ppt_x</p:attrName>
                                        </p:attrNameLst>
                                      </p:cBhvr>
                                      <p:tavLst>
                                        <p:tav tm="0">
                                          <p:val>
                                            <p:strVal val="#ppt_x"/>
                                          </p:val>
                                        </p:tav>
                                        <p:tav tm="100000">
                                          <p:val>
                                            <p:strVal val="#ppt_x"/>
                                          </p:val>
                                        </p:tav>
                                      </p:tavLst>
                                    </p:anim>
                                    <p:anim calcmode="lin" valueType="num">
                                      <p:cBhvr additive="base">
                                        <p:cTn id="18" dur="25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50" fill="hold"/>
                                        <p:tgtEl>
                                          <p:spTgt spid="20"/>
                                        </p:tgtEl>
                                        <p:attrNameLst>
                                          <p:attrName>ppt_x</p:attrName>
                                        </p:attrNameLst>
                                      </p:cBhvr>
                                      <p:tavLst>
                                        <p:tav tm="0">
                                          <p:val>
                                            <p:strVal val="#ppt_x"/>
                                          </p:val>
                                        </p:tav>
                                        <p:tav tm="100000">
                                          <p:val>
                                            <p:strVal val="#ppt_x"/>
                                          </p:val>
                                        </p:tav>
                                      </p:tavLst>
                                    </p:anim>
                                    <p:anim calcmode="lin" valueType="num">
                                      <p:cBhvr additive="base">
                                        <p:cTn id="23" dur="25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250" fill="hold"/>
                                        <p:tgtEl>
                                          <p:spTgt spid="24"/>
                                        </p:tgtEl>
                                        <p:attrNameLst>
                                          <p:attrName>ppt_x</p:attrName>
                                        </p:attrNameLst>
                                      </p:cBhvr>
                                      <p:tavLst>
                                        <p:tav tm="0">
                                          <p:val>
                                            <p:strVal val="#ppt_x"/>
                                          </p:val>
                                        </p:tav>
                                        <p:tav tm="100000">
                                          <p:val>
                                            <p:strVal val="#ppt_x"/>
                                          </p:val>
                                        </p:tav>
                                      </p:tavLst>
                                    </p:anim>
                                    <p:anim calcmode="lin" valueType="num">
                                      <p:cBhvr additive="base">
                                        <p:cTn id="28" dur="250" fill="hold"/>
                                        <p:tgtEl>
                                          <p:spTgt spid="2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50" fill="hold"/>
                                        <p:tgtEl>
                                          <p:spTgt spid="21"/>
                                        </p:tgtEl>
                                        <p:attrNameLst>
                                          <p:attrName>ppt_x</p:attrName>
                                        </p:attrNameLst>
                                      </p:cBhvr>
                                      <p:tavLst>
                                        <p:tav tm="0">
                                          <p:val>
                                            <p:strVal val="#ppt_x"/>
                                          </p:val>
                                        </p:tav>
                                        <p:tav tm="100000">
                                          <p:val>
                                            <p:strVal val="#ppt_x"/>
                                          </p:val>
                                        </p:tav>
                                      </p:tavLst>
                                    </p:anim>
                                    <p:anim calcmode="lin" valueType="num">
                                      <p:cBhvr additive="base">
                                        <p:cTn id="33" dur="250" fill="hold"/>
                                        <p:tgtEl>
                                          <p:spTgt spid="21"/>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250" fill="hold"/>
                                        <p:tgtEl>
                                          <p:spTgt spid="22"/>
                                        </p:tgtEl>
                                        <p:attrNameLst>
                                          <p:attrName>ppt_x</p:attrName>
                                        </p:attrNameLst>
                                      </p:cBhvr>
                                      <p:tavLst>
                                        <p:tav tm="0">
                                          <p:val>
                                            <p:strVal val="#ppt_x"/>
                                          </p:val>
                                        </p:tav>
                                        <p:tav tm="100000">
                                          <p:val>
                                            <p:strVal val="#ppt_x"/>
                                          </p:val>
                                        </p:tav>
                                      </p:tavLst>
                                    </p:anim>
                                    <p:anim calcmode="lin" valueType="num">
                                      <p:cBhvr additive="base">
                                        <p:cTn id="38" dur="25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1750"/>
                            </p:stCondLst>
                            <p:childTnLst>
                              <p:par>
                                <p:cTn id="40" presetID="2" presetClass="entr" presetSubtype="4"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50" fill="hold"/>
                                        <p:tgtEl>
                                          <p:spTgt spid="25"/>
                                        </p:tgtEl>
                                        <p:attrNameLst>
                                          <p:attrName>ppt_x</p:attrName>
                                        </p:attrNameLst>
                                      </p:cBhvr>
                                      <p:tavLst>
                                        <p:tav tm="0">
                                          <p:val>
                                            <p:strVal val="#ppt_x"/>
                                          </p:val>
                                        </p:tav>
                                        <p:tav tm="100000">
                                          <p:val>
                                            <p:strVal val="#ppt_x"/>
                                          </p:val>
                                        </p:tav>
                                      </p:tavLst>
                                    </p:anim>
                                    <p:anim calcmode="lin" valueType="num">
                                      <p:cBhvr additive="base">
                                        <p:cTn id="43" dur="2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6" t="11047" r="45623" b="65994"/>
          <a:stretch/>
        </p:blipFill>
        <p:spPr>
          <a:xfrm>
            <a:off x="643467" y="383177"/>
            <a:ext cx="10905066" cy="2316480"/>
          </a:xfrm>
          <a:prstGeom prst="rect">
            <a:avLst/>
          </a:prstGeom>
        </p:spPr>
      </p:pic>
      <p:sp>
        <p:nvSpPr>
          <p:cNvPr id="5" name="TextBox 4"/>
          <p:cNvSpPr txBox="1"/>
          <p:nvPr/>
        </p:nvSpPr>
        <p:spPr>
          <a:xfrm>
            <a:off x="745066"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Pre-Trust</a:t>
            </a:r>
          </a:p>
        </p:txBody>
      </p:sp>
      <p:sp>
        <p:nvSpPr>
          <p:cNvPr id="6" name="TextBox 5"/>
          <p:cNvSpPr txBox="1"/>
          <p:nvPr/>
        </p:nvSpPr>
        <p:spPr>
          <a:xfrm>
            <a:off x="2578099"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Trust</a:t>
            </a:r>
          </a:p>
        </p:txBody>
      </p:sp>
      <p:sp>
        <p:nvSpPr>
          <p:cNvPr id="7" name="TextBox 6"/>
          <p:cNvSpPr txBox="1"/>
          <p:nvPr/>
        </p:nvSpPr>
        <p:spPr>
          <a:xfrm>
            <a:off x="4411133"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Curiosity</a:t>
            </a:r>
            <a:endParaRPr lang="en-US" b="1" dirty="0">
              <a:latin typeface="Century Gothic" panose="020B0502020202020204" pitchFamily="34" charset="0"/>
            </a:endParaRPr>
          </a:p>
        </p:txBody>
      </p:sp>
      <p:sp>
        <p:nvSpPr>
          <p:cNvPr id="8" name="TextBox 7"/>
          <p:cNvSpPr txBox="1"/>
          <p:nvPr/>
        </p:nvSpPr>
        <p:spPr>
          <a:xfrm>
            <a:off x="6244167"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Openness</a:t>
            </a:r>
          </a:p>
        </p:txBody>
      </p:sp>
      <p:sp>
        <p:nvSpPr>
          <p:cNvPr id="9" name="TextBox 8"/>
          <p:cNvSpPr txBox="1"/>
          <p:nvPr/>
        </p:nvSpPr>
        <p:spPr>
          <a:xfrm>
            <a:off x="8077201" y="2825964"/>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Seeking</a:t>
            </a:r>
          </a:p>
        </p:txBody>
      </p:sp>
      <p:sp>
        <p:nvSpPr>
          <p:cNvPr id="10" name="TextBox 9"/>
          <p:cNvSpPr txBox="1"/>
          <p:nvPr/>
        </p:nvSpPr>
        <p:spPr>
          <a:xfrm>
            <a:off x="9910235" y="2824061"/>
            <a:ext cx="1600200" cy="400110"/>
          </a:xfrm>
          <a:prstGeom prst="rect">
            <a:avLst/>
          </a:prstGeom>
          <a:noFill/>
        </p:spPr>
        <p:txBody>
          <a:bodyPr wrap="square" rtlCol="0">
            <a:spAutoFit/>
          </a:bodyPr>
          <a:lstStyle/>
          <a:p>
            <a:pPr algn="ctr"/>
            <a:r>
              <a:rPr lang="en-US" sz="2000" b="1" dirty="0">
                <a:latin typeface="Century Gothic" panose="020B0502020202020204" pitchFamily="34" charset="0"/>
              </a:rPr>
              <a:t>Decision</a:t>
            </a:r>
            <a:endParaRPr lang="en-US" b="1" dirty="0">
              <a:latin typeface="Century Gothic" panose="020B0502020202020204" pitchFamily="34" charset="0"/>
            </a:endParaRPr>
          </a:p>
        </p:txBody>
      </p:sp>
      <p:sp>
        <p:nvSpPr>
          <p:cNvPr id="21" name="Text Box 6"/>
          <p:cNvSpPr txBox="1">
            <a:spLocks noChangeArrowheads="1"/>
          </p:cNvSpPr>
          <p:nvPr/>
        </p:nvSpPr>
        <p:spPr bwMode="auto">
          <a:xfrm>
            <a:off x="6286501"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Paula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2" name="Text Box 6"/>
          <p:cNvSpPr txBox="1">
            <a:spLocks noChangeArrowheads="1"/>
          </p:cNvSpPr>
          <p:nvPr/>
        </p:nvSpPr>
        <p:spPr bwMode="auto">
          <a:xfrm>
            <a:off x="9952571"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Megan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39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anim calcmode="lin" valueType="num">
                                      <p:cBhvr>
                                        <p:cTn id="8" dur="250" fill="hold"/>
                                        <p:tgtEl>
                                          <p:spTgt spid="21"/>
                                        </p:tgtEl>
                                        <p:attrNameLst>
                                          <p:attrName>ppt_x</p:attrName>
                                        </p:attrNameLst>
                                      </p:cBhvr>
                                      <p:tavLst>
                                        <p:tav tm="0">
                                          <p:val>
                                            <p:strVal val="#ppt_x"/>
                                          </p:val>
                                        </p:tav>
                                        <p:tav tm="100000">
                                          <p:val>
                                            <p:strVal val="#ppt_x"/>
                                          </p:val>
                                        </p:tav>
                                      </p:tavLst>
                                    </p:anim>
                                    <p:anim calcmode="lin" valueType="num">
                                      <p:cBhvr>
                                        <p:cTn id="9"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anim calcmode="lin" valueType="num">
                                      <p:cBhvr>
                                        <p:cTn id="15" dur="250" fill="hold"/>
                                        <p:tgtEl>
                                          <p:spTgt spid="22"/>
                                        </p:tgtEl>
                                        <p:attrNameLst>
                                          <p:attrName>ppt_x</p:attrName>
                                        </p:attrNameLst>
                                      </p:cBhvr>
                                      <p:tavLst>
                                        <p:tav tm="0">
                                          <p:val>
                                            <p:strVal val="#ppt_x"/>
                                          </p:val>
                                        </p:tav>
                                        <p:tav tm="100000">
                                          <p:val>
                                            <p:strVal val="#ppt_x"/>
                                          </p:val>
                                        </p:tav>
                                      </p:tavLst>
                                    </p:anim>
                                    <p:anim calcmode="lin" valueType="num">
                                      <p:cBhvr>
                                        <p:cTn id="1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42769"/>
          <a:stretch/>
        </p:blipFill>
        <p:spPr>
          <a:xfrm>
            <a:off x="4744995" y="207052"/>
            <a:ext cx="2130266" cy="5887896"/>
          </a:xfrm>
          <a:prstGeom prst="rect">
            <a:avLst/>
          </a:prstGeom>
        </p:spPr>
      </p:pic>
    </p:spTree>
    <p:extLst>
      <p:ext uri="{BB962C8B-B14F-4D97-AF65-F5344CB8AC3E}">
        <p14:creationId xmlns:p14="http://schemas.microsoft.com/office/powerpoint/2010/main" val="335003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The Challenge of Culture Change</a:t>
            </a:r>
          </a:p>
        </p:txBody>
      </p:sp>
      <p:sp>
        <p:nvSpPr>
          <p:cNvPr id="3" name="Text Placeholder 2"/>
          <p:cNvSpPr>
            <a:spLocks noGrp="1"/>
          </p:cNvSpPr>
          <p:nvPr>
            <p:ph type="body" idx="1"/>
          </p:nvPr>
        </p:nvSpPr>
        <p:spPr>
          <a:xfrm>
            <a:off x="1097280" y="4481876"/>
            <a:ext cx="10058400" cy="1617172"/>
          </a:xfrm>
        </p:spPr>
        <p:txBody>
          <a:bodyPr>
            <a:normAutofit/>
          </a:bodyPr>
          <a:lstStyle/>
          <a:p>
            <a:pPr lvl="0">
              <a:buClr>
                <a:srgbClr val="D87900"/>
              </a:buClr>
            </a:pPr>
            <a:r>
              <a:rPr lang="en-US" sz="4800" dirty="0">
                <a:solidFill>
                  <a:srgbClr val="156570"/>
                </a:solidFill>
              </a:rPr>
              <a:t>Doing Change well</a:t>
            </a:r>
          </a:p>
        </p:txBody>
      </p:sp>
    </p:spTree>
    <p:extLst>
      <p:ext uri="{BB962C8B-B14F-4D97-AF65-F5344CB8AC3E}">
        <p14:creationId xmlns:p14="http://schemas.microsoft.com/office/powerpoint/2010/main" val="9082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Sharing the </a:t>
            </a:r>
            <a:br>
              <a:rPr lang="en-US" dirty="0">
                <a:latin typeface="Raleway"/>
                <a:cs typeface="Times New Roman" panose="02020603050405020304" pitchFamily="18" charset="0"/>
              </a:rPr>
            </a:br>
            <a:r>
              <a:rPr lang="en-US" dirty="0">
                <a:latin typeface="Raleway"/>
                <a:cs typeface="Times New Roman" panose="02020603050405020304" pitchFamily="18" charset="0"/>
              </a:rPr>
              <a:t>Good News</a:t>
            </a:r>
          </a:p>
        </p:txBody>
      </p:sp>
      <p:sp>
        <p:nvSpPr>
          <p:cNvPr id="3" name="Text Placeholder 2"/>
          <p:cNvSpPr>
            <a:spLocks noGrp="1"/>
          </p:cNvSpPr>
          <p:nvPr>
            <p:ph type="body" idx="1"/>
          </p:nvPr>
        </p:nvSpPr>
        <p:spPr>
          <a:xfrm>
            <a:off x="354563" y="4481876"/>
            <a:ext cx="11569959" cy="1617172"/>
          </a:xfrm>
        </p:spPr>
        <p:txBody>
          <a:bodyPr>
            <a:normAutofit/>
          </a:bodyPr>
          <a:lstStyle/>
          <a:p>
            <a:pPr lvl="0">
              <a:buClr>
                <a:srgbClr val="D87900"/>
              </a:buClr>
            </a:pPr>
            <a:r>
              <a:rPr lang="en-US" sz="3800" dirty="0">
                <a:solidFill>
                  <a:srgbClr val="156570"/>
                </a:solidFill>
              </a:rPr>
              <a:t>Jesus gives us a model of evangelization, and it begins with you and me</a:t>
            </a:r>
          </a:p>
        </p:txBody>
      </p:sp>
    </p:spTree>
    <p:extLst>
      <p:ext uri="{BB962C8B-B14F-4D97-AF65-F5344CB8AC3E}">
        <p14:creationId xmlns:p14="http://schemas.microsoft.com/office/powerpoint/2010/main" val="417968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1887" y="559838"/>
            <a:ext cx="11215396" cy="4827720"/>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chemeClr val="tx1"/>
                </a:solidFill>
                <a:cs typeface="Times New Roman" panose="02020603050405020304" pitchFamily="18" charset="0"/>
              </a:rPr>
              <a:t>“</a:t>
            </a:r>
            <a:r>
              <a:rPr lang="en-US" sz="3600" dirty="0"/>
              <a:t>Of course, all of us are called to mature in our work as evangelizers. We want to have better training, a deepening love and a clearer witness to the Gospel… </a:t>
            </a:r>
          </a:p>
          <a:p>
            <a:endParaRPr lang="en-US" sz="3600" dirty="0"/>
          </a:p>
          <a:p>
            <a:r>
              <a:rPr lang="en-US" sz="3600" dirty="0">
                <a:solidFill>
                  <a:schemeClr val="accent1"/>
                </a:solidFill>
              </a:rPr>
              <a:t>All of us are called to offer others an explicit witness to the saving love of the Lord</a:t>
            </a:r>
            <a:r>
              <a:rPr lang="en-US" sz="3600" dirty="0"/>
              <a:t>, who despite our imperfections offers us his closeness, his word and his strength, and gives meaning to our lives.”</a:t>
            </a:r>
            <a:br>
              <a:rPr lang="en-US" sz="3600" dirty="0">
                <a:solidFill>
                  <a:schemeClr val="tx1"/>
                </a:solidFill>
              </a:rPr>
            </a:br>
            <a:br>
              <a:rPr lang="en-US" sz="3600" dirty="0">
                <a:solidFill>
                  <a:schemeClr val="tx1"/>
                </a:solidFill>
              </a:rPr>
            </a:br>
            <a:r>
              <a:rPr lang="en-US" sz="3600" dirty="0">
                <a:solidFill>
                  <a:schemeClr val="tx1"/>
                </a:solidFill>
                <a:cs typeface="Times New Roman" panose="02020603050405020304" pitchFamily="18" charset="0"/>
              </a:rPr>
              <a:t>Pope Francis, </a:t>
            </a:r>
            <a:r>
              <a:rPr lang="en-US" sz="3600" i="1" dirty="0">
                <a:solidFill>
                  <a:schemeClr val="tx1"/>
                </a:solidFill>
                <a:cs typeface="Times New Roman" panose="02020603050405020304" pitchFamily="18" charset="0"/>
              </a:rPr>
              <a:t>The Joy of the Gospel, </a:t>
            </a:r>
            <a:r>
              <a:rPr lang="en-US" sz="3600" dirty="0">
                <a:solidFill>
                  <a:schemeClr val="tx1"/>
                </a:solidFill>
                <a:cs typeface="Times New Roman" panose="02020603050405020304" pitchFamily="18" charset="0"/>
              </a:rPr>
              <a:t>#121</a:t>
            </a:r>
          </a:p>
        </p:txBody>
      </p:sp>
    </p:spTree>
    <p:extLst>
      <p:ext uri="{BB962C8B-B14F-4D97-AF65-F5344CB8AC3E}">
        <p14:creationId xmlns:p14="http://schemas.microsoft.com/office/powerpoint/2010/main" val="2614340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5109" y="914400"/>
            <a:ext cx="10842173" cy="4473158"/>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cs typeface="Times New Roman" panose="02020603050405020304" pitchFamily="18" charset="0"/>
              </a:rPr>
              <a:t>The Kerygma is… </a:t>
            </a:r>
          </a:p>
          <a:p>
            <a:endParaRPr lang="en-US" dirty="0">
              <a:solidFill>
                <a:schemeClr val="tx1"/>
              </a:solidFill>
              <a:cs typeface="Times New Roman" panose="02020603050405020304" pitchFamily="18" charset="0"/>
            </a:endParaRPr>
          </a:p>
          <a:p>
            <a:r>
              <a:rPr lang="en-US" dirty="0">
                <a:solidFill>
                  <a:schemeClr val="tx1"/>
                </a:solidFill>
                <a:cs typeface="Times New Roman" panose="02020603050405020304" pitchFamily="18" charset="0"/>
              </a:rPr>
              <a:t>“The </a:t>
            </a:r>
            <a:r>
              <a:rPr lang="en-US" dirty="0">
                <a:solidFill>
                  <a:schemeClr val="accent1"/>
                </a:solidFill>
                <a:cs typeface="Times New Roman" panose="02020603050405020304" pitchFamily="18" charset="0"/>
              </a:rPr>
              <a:t>initial ardent proclamation </a:t>
            </a:r>
            <a:r>
              <a:rPr lang="en-US" dirty="0">
                <a:solidFill>
                  <a:schemeClr val="tx1"/>
                </a:solidFill>
                <a:cs typeface="Times New Roman" panose="02020603050405020304" pitchFamily="18" charset="0"/>
              </a:rPr>
              <a:t>by which a person is one day overwhelmed and brought to the </a:t>
            </a:r>
            <a:r>
              <a:rPr lang="en-US" b="1" dirty="0">
                <a:solidFill>
                  <a:schemeClr val="accent1"/>
                </a:solidFill>
                <a:cs typeface="Times New Roman" panose="02020603050405020304" pitchFamily="18" charset="0"/>
              </a:rPr>
              <a:t>decision</a:t>
            </a:r>
            <a:r>
              <a:rPr lang="en-US" dirty="0">
                <a:solidFill>
                  <a:schemeClr val="tx1"/>
                </a:solidFill>
                <a:cs typeface="Times New Roman" panose="02020603050405020304" pitchFamily="18" charset="0"/>
              </a:rPr>
              <a:t> to entrust himself to Jesus Christ by faith.”</a:t>
            </a:r>
            <a:br>
              <a:rPr lang="en-US" sz="3600" dirty="0">
                <a:solidFill>
                  <a:schemeClr val="tx1"/>
                </a:solidFill>
              </a:rPr>
            </a:br>
            <a:br>
              <a:rPr lang="en-US" sz="3600" dirty="0">
                <a:solidFill>
                  <a:schemeClr val="tx1"/>
                </a:solidFill>
              </a:rPr>
            </a:br>
            <a:r>
              <a:rPr lang="en-US" sz="3600" dirty="0">
                <a:solidFill>
                  <a:schemeClr val="tx1"/>
                </a:solidFill>
                <a:cs typeface="Times New Roman" panose="02020603050405020304" pitchFamily="18" charset="0"/>
              </a:rPr>
              <a:t>Pope St. John Paul II, </a:t>
            </a:r>
            <a:r>
              <a:rPr lang="en-US" sz="3600" i="1" dirty="0">
                <a:solidFill>
                  <a:schemeClr val="tx1"/>
                </a:solidFill>
                <a:cs typeface="Times New Roman" panose="02020603050405020304" pitchFamily="18" charset="0"/>
              </a:rPr>
              <a:t>On Catechesis in Our Time, </a:t>
            </a:r>
            <a:r>
              <a:rPr lang="en-US" sz="3600" dirty="0">
                <a:solidFill>
                  <a:schemeClr val="tx1"/>
                </a:solidFill>
                <a:cs typeface="Times New Roman" panose="02020603050405020304" pitchFamily="18" charset="0"/>
              </a:rPr>
              <a:t>#25</a:t>
            </a:r>
          </a:p>
        </p:txBody>
      </p:sp>
    </p:spTree>
    <p:extLst>
      <p:ext uri="{BB962C8B-B14F-4D97-AF65-F5344CB8AC3E}">
        <p14:creationId xmlns:p14="http://schemas.microsoft.com/office/powerpoint/2010/main" val="244856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3567" y="205273"/>
            <a:ext cx="11948983" cy="580677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2" indent="0" algn="ctr" defTabSz="914400" rtl="0" eaLnBrk="1" fontAlgn="auto" latinLnBrk="0" hangingPunct="1">
              <a:lnSpc>
                <a:spcPct val="90000"/>
              </a:lnSpc>
              <a:spcBef>
                <a:spcPts val="200"/>
              </a:spcBef>
              <a:spcAft>
                <a:spcPts val="400"/>
              </a:spcAft>
              <a:buClrTx/>
              <a:buSzTx/>
              <a:buFont typeface="Calibri" pitchFamily="34" charset="0"/>
              <a:buNone/>
              <a:tabLst/>
              <a:defRPr/>
            </a:pPr>
            <a:r>
              <a:rPr kumimoji="0" lang="en-US" sz="6000" b="0" i="0" strike="noStrike" kern="1200" cap="none" spc="0" normalizeH="0" baseline="0" noProof="0" dirty="0">
                <a:ln>
                  <a:noFill/>
                </a:ln>
                <a:solidFill>
                  <a:srgbClr val="000000"/>
                </a:solidFill>
                <a:effectLst/>
                <a:uLnTx/>
                <a:uFillTx/>
                <a:latin typeface="Aller"/>
                <a:ea typeface="+mn-ea"/>
                <a:cs typeface="+mn-cs"/>
              </a:rPr>
              <a:t>The Good News</a:t>
            </a:r>
            <a:endParaRPr kumimoji="0" lang="en-US" sz="3200" b="0" i="0" strike="noStrike" kern="1200" cap="none" spc="0" normalizeH="0" baseline="0" noProof="0" dirty="0">
              <a:ln>
                <a:noFill/>
              </a:ln>
              <a:solidFill>
                <a:srgbClr val="000000"/>
              </a:solidFill>
              <a:effectLst/>
              <a:uLnTx/>
              <a:uFillTx/>
              <a:latin typeface="Aller"/>
              <a:ea typeface="+mn-ea"/>
              <a:cs typeface="+mn-cs"/>
            </a:endParaRPr>
          </a:p>
          <a:p>
            <a:pPr marL="384048" marR="0" lvl="2" indent="0" algn="ctr" defTabSz="914400" rtl="0" eaLnBrk="1" fontAlgn="auto" latinLnBrk="0" hangingPunct="1">
              <a:lnSpc>
                <a:spcPct val="90000"/>
              </a:lnSpc>
              <a:spcBef>
                <a:spcPts val="200"/>
              </a:spcBef>
              <a:spcAft>
                <a:spcPts val="400"/>
              </a:spcAft>
              <a:buClrTx/>
              <a:buSzTx/>
              <a:buFont typeface="Calibri" pitchFamily="34" charset="0"/>
              <a:buNone/>
              <a:tabLst/>
              <a:defRPr/>
            </a:pPr>
            <a:r>
              <a:rPr kumimoji="0" lang="en-US" sz="2800" b="1" i="0" strike="noStrike" kern="1200" cap="none" spc="0" normalizeH="0" baseline="0" noProof="0" dirty="0">
                <a:ln>
                  <a:noFill/>
                </a:ln>
                <a:solidFill>
                  <a:srgbClr val="000000"/>
                </a:solidFill>
                <a:effectLst/>
                <a:uLnTx/>
                <a:uFillTx/>
                <a:latin typeface="Aller"/>
                <a:ea typeface="+mn-ea"/>
                <a:cs typeface="+mn-cs"/>
              </a:rPr>
              <a:t>The Core Gospel Message</a:t>
            </a:r>
            <a:endParaRPr kumimoji="0" lang="en-US" sz="2400" b="1" i="0" strike="noStrike" kern="1200" cap="none" spc="0" normalizeH="0" baseline="0" noProof="0" dirty="0">
              <a:ln>
                <a:noFill/>
              </a:ln>
              <a:solidFill>
                <a:srgbClr val="000000"/>
              </a:solidFill>
              <a:effectLst/>
              <a:uLnTx/>
              <a:uFillTx/>
              <a:latin typeface="Aller"/>
              <a:ea typeface="+mn-ea"/>
              <a:cs typeface="+mn-cs"/>
            </a:endParaRPr>
          </a:p>
          <a:p>
            <a:pPr marL="384048" marR="0" lvl="2" indent="0" algn="ctr" defTabSz="914400" rtl="0" eaLnBrk="1" fontAlgn="auto" latinLnBrk="0" hangingPunct="1">
              <a:lnSpc>
                <a:spcPct val="90000"/>
              </a:lnSpc>
              <a:spcBef>
                <a:spcPts val="200"/>
              </a:spcBef>
              <a:spcAft>
                <a:spcPts val="400"/>
              </a:spcAft>
              <a:buClrTx/>
              <a:buSzTx/>
              <a:buFont typeface="Calibri" pitchFamily="34" charset="0"/>
              <a:buNone/>
              <a:tabLst/>
              <a:defRPr/>
            </a:pPr>
            <a:endParaRPr kumimoji="0" lang="en-US" sz="2000" b="0" i="0" u="none" strike="noStrike" kern="1200" cap="none" spc="0" normalizeH="0" baseline="0" noProof="0" dirty="0">
              <a:ln>
                <a:noFill/>
              </a:ln>
              <a:solidFill>
                <a:srgbClr val="000000"/>
              </a:solidFill>
              <a:effectLst/>
              <a:uLnTx/>
              <a:uFillTx/>
              <a:latin typeface="Aller"/>
              <a:ea typeface="+mn-ea"/>
              <a:cs typeface="+mn-cs"/>
            </a:endParaRP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r>
              <a:rPr kumimoji="0" lang="en-US" sz="2800" b="0" i="0" u="none" strike="noStrike" kern="1200" cap="none" spc="0" normalizeH="0" baseline="0" noProof="0" dirty="0">
                <a:ln>
                  <a:noFill/>
                </a:ln>
                <a:solidFill>
                  <a:srgbClr val="000000"/>
                </a:solidFill>
                <a:effectLst/>
                <a:uLnTx/>
                <a:uFillTx/>
                <a:latin typeface="Aller"/>
                <a:ea typeface="+mn-ea"/>
                <a:cs typeface="+mn-cs"/>
              </a:rPr>
              <a:t>God loves us and made us for </a:t>
            </a:r>
            <a:r>
              <a:rPr kumimoji="0" lang="en-US" sz="2800" b="0" i="1" u="sng" strike="noStrike" kern="1200" cap="none" spc="0" normalizeH="0" baseline="0" noProof="0" dirty="0">
                <a:ln>
                  <a:noFill/>
                </a:ln>
                <a:solidFill>
                  <a:srgbClr val="000000"/>
                </a:solidFill>
                <a:effectLst/>
                <a:uLnTx/>
                <a:uFillTx/>
                <a:latin typeface="Aller"/>
                <a:ea typeface="+mn-ea"/>
                <a:cs typeface="+mn-cs"/>
              </a:rPr>
              <a:t>relationship</a:t>
            </a:r>
            <a:r>
              <a:rPr kumimoji="0" lang="en-US" sz="2800" b="0" i="1" u="none" strike="noStrike" kern="1200" cap="none" spc="0" normalizeH="0" baseline="0" noProof="0" dirty="0">
                <a:ln>
                  <a:noFill/>
                </a:ln>
                <a:solidFill>
                  <a:srgbClr val="000000"/>
                </a:solidFill>
                <a:effectLst/>
                <a:uLnTx/>
                <a:uFillTx/>
                <a:latin typeface="Aller"/>
                <a:ea typeface="+mn-ea"/>
                <a:cs typeface="+mn-cs"/>
              </a:rPr>
              <a:t> </a:t>
            </a:r>
            <a:r>
              <a:rPr kumimoji="0" lang="en-US" sz="2800" b="0" i="0" u="none" strike="noStrike" kern="1200" cap="none" spc="0" normalizeH="0" baseline="0" noProof="0" dirty="0">
                <a:ln>
                  <a:noFill/>
                </a:ln>
                <a:solidFill>
                  <a:srgbClr val="000000"/>
                </a:solidFill>
                <a:effectLst/>
                <a:uLnTx/>
                <a:uFillTx/>
                <a:latin typeface="Aller"/>
                <a:ea typeface="+mn-ea"/>
                <a:cs typeface="+mn-cs"/>
              </a:rPr>
              <a:t>with him &amp; others.  (John 3:16)</a:t>
            </a: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endParaRPr kumimoji="0" lang="en-US" sz="2800" b="0" i="0" u="none" strike="noStrike" kern="1200" cap="none" spc="0" normalizeH="0" baseline="0" noProof="0" dirty="0">
              <a:ln>
                <a:noFill/>
              </a:ln>
              <a:solidFill>
                <a:srgbClr val="000000"/>
              </a:solidFill>
              <a:effectLst/>
              <a:uLnTx/>
              <a:uFillTx/>
              <a:latin typeface="Aller"/>
              <a:ea typeface="+mn-ea"/>
              <a:cs typeface="+mn-cs"/>
            </a:endParaRP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r>
              <a:rPr kumimoji="0" lang="en-US" sz="2800" b="0" i="0" u="none" strike="noStrike" kern="1200" cap="none" spc="0" normalizeH="0" baseline="0" noProof="0" dirty="0">
                <a:ln>
                  <a:noFill/>
                </a:ln>
                <a:solidFill>
                  <a:srgbClr val="000000"/>
                </a:solidFill>
                <a:effectLst/>
                <a:uLnTx/>
                <a:uFillTx/>
                <a:latin typeface="Aller"/>
                <a:ea typeface="+mn-ea"/>
                <a:cs typeface="+mn-cs"/>
              </a:rPr>
              <a:t>Sin </a:t>
            </a:r>
            <a:r>
              <a:rPr kumimoji="0" lang="en-US" sz="2800" b="0" i="1" u="sng" strike="noStrike" kern="1200" cap="none" spc="0" normalizeH="0" baseline="0" noProof="0" dirty="0">
                <a:ln>
                  <a:noFill/>
                </a:ln>
                <a:solidFill>
                  <a:srgbClr val="000000"/>
                </a:solidFill>
                <a:effectLst/>
                <a:uLnTx/>
                <a:uFillTx/>
                <a:latin typeface="Aller"/>
                <a:ea typeface="+mn-ea"/>
                <a:cs typeface="+mn-cs"/>
              </a:rPr>
              <a:t>ruins</a:t>
            </a:r>
            <a:r>
              <a:rPr kumimoji="0" lang="en-US" sz="2800" b="0" i="0" u="none" strike="noStrike" kern="1200" cap="none" spc="0" normalizeH="0" baseline="0" noProof="0" dirty="0">
                <a:ln>
                  <a:noFill/>
                </a:ln>
                <a:solidFill>
                  <a:srgbClr val="000000"/>
                </a:solidFill>
                <a:effectLst/>
                <a:uLnTx/>
                <a:uFillTx/>
                <a:latin typeface="Aller"/>
                <a:ea typeface="+mn-ea"/>
                <a:cs typeface="+mn-cs"/>
              </a:rPr>
              <a:t> our relationships &amp; isolates us now and for eternity.  (Romans 6:23)</a:t>
            </a: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endParaRPr kumimoji="0" lang="en-US" sz="2800" b="0" i="0" u="none" strike="noStrike" kern="1200" cap="none" spc="0" normalizeH="0" baseline="0" noProof="0" dirty="0">
              <a:ln>
                <a:noFill/>
              </a:ln>
              <a:solidFill>
                <a:srgbClr val="000000"/>
              </a:solidFill>
              <a:effectLst/>
              <a:uLnTx/>
              <a:uFillTx/>
              <a:latin typeface="Aller"/>
              <a:ea typeface="+mn-ea"/>
              <a:cs typeface="+mn-cs"/>
            </a:endParaRP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r>
              <a:rPr kumimoji="0" lang="en-US" sz="2800" b="0" i="0" u="none" strike="noStrike" kern="1200" cap="none" spc="0" normalizeH="0" baseline="0" noProof="0" dirty="0">
                <a:ln>
                  <a:noFill/>
                </a:ln>
                <a:solidFill>
                  <a:srgbClr val="000000"/>
                </a:solidFill>
                <a:effectLst/>
                <a:uLnTx/>
                <a:uFillTx/>
                <a:latin typeface="Aller"/>
                <a:ea typeface="+mn-ea"/>
                <a:cs typeface="+mn-cs"/>
              </a:rPr>
              <a:t>Jesus </a:t>
            </a:r>
            <a:r>
              <a:rPr kumimoji="0" lang="en-US" sz="2800" b="0" i="1" u="sng" strike="noStrike" kern="1200" cap="none" spc="0" normalizeH="0" baseline="0" noProof="0" dirty="0">
                <a:ln>
                  <a:noFill/>
                </a:ln>
                <a:solidFill>
                  <a:srgbClr val="000000"/>
                </a:solidFill>
                <a:effectLst/>
                <a:uLnTx/>
                <a:uFillTx/>
                <a:latin typeface="Aller"/>
                <a:ea typeface="+mn-ea"/>
                <a:cs typeface="+mn-cs"/>
              </a:rPr>
              <a:t>restores</a:t>
            </a:r>
            <a:r>
              <a:rPr kumimoji="0" lang="en-US" sz="2800" b="0" i="0" u="none" strike="noStrike" kern="1200" cap="none" spc="0" normalizeH="0" baseline="0" noProof="0" dirty="0">
                <a:ln>
                  <a:noFill/>
                </a:ln>
                <a:solidFill>
                  <a:srgbClr val="000000"/>
                </a:solidFill>
                <a:effectLst/>
                <a:uLnTx/>
                <a:uFillTx/>
                <a:latin typeface="Aller"/>
                <a:ea typeface="+mn-ea"/>
                <a:cs typeface="+mn-cs"/>
              </a:rPr>
              <a:t> our relationship with God by his death and resurrection.  (Romans 5:8)</a:t>
            </a: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endParaRPr kumimoji="0" lang="en-US" sz="2800" b="0" i="0" u="none" strike="noStrike" kern="1200" cap="none" spc="0" normalizeH="0" baseline="0" noProof="0" dirty="0">
              <a:ln>
                <a:noFill/>
              </a:ln>
              <a:solidFill>
                <a:srgbClr val="000000"/>
              </a:solidFill>
              <a:effectLst/>
              <a:uLnTx/>
              <a:uFillTx/>
              <a:latin typeface="Aller"/>
              <a:ea typeface="+mn-ea"/>
              <a:cs typeface="+mn-cs"/>
            </a:endParaRPr>
          </a:p>
          <a:p>
            <a:pPr marL="841248" marR="0" lvl="2" indent="-457200" algn="l" defTabSz="914400" rtl="0" eaLnBrk="1" fontAlgn="auto" latinLnBrk="0" hangingPunct="1">
              <a:lnSpc>
                <a:spcPct val="90000"/>
              </a:lnSpc>
              <a:spcBef>
                <a:spcPts val="200"/>
              </a:spcBef>
              <a:spcAft>
                <a:spcPts val="400"/>
              </a:spcAft>
              <a:buClrTx/>
              <a:buSzTx/>
              <a:buFont typeface="Calibri" pitchFamily="34" charset="0"/>
              <a:buAutoNum type="arabicParenR"/>
              <a:tabLst/>
              <a:defRPr/>
            </a:pPr>
            <a:r>
              <a:rPr kumimoji="0" lang="en-US" sz="2800" b="0" i="0" u="none" strike="noStrike" kern="1200" cap="none" spc="0" normalizeH="0" baseline="0" noProof="0" dirty="0">
                <a:ln>
                  <a:noFill/>
                </a:ln>
                <a:solidFill>
                  <a:srgbClr val="000000"/>
                </a:solidFill>
                <a:effectLst/>
                <a:uLnTx/>
                <a:uFillTx/>
                <a:latin typeface="Aller"/>
                <a:ea typeface="+mn-ea"/>
                <a:cs typeface="+mn-cs"/>
              </a:rPr>
              <a:t>Our </a:t>
            </a:r>
            <a:r>
              <a:rPr kumimoji="0" lang="en-US" sz="2800" b="0" i="1" u="sng" strike="noStrike" kern="1200" cap="none" spc="0" normalizeH="0" baseline="0" noProof="0" dirty="0">
                <a:ln>
                  <a:noFill/>
                </a:ln>
                <a:solidFill>
                  <a:srgbClr val="000000"/>
                </a:solidFill>
                <a:effectLst/>
                <a:uLnTx/>
                <a:uFillTx/>
                <a:latin typeface="Aller"/>
                <a:ea typeface="+mn-ea"/>
                <a:cs typeface="+mn-cs"/>
              </a:rPr>
              <a:t>response</a:t>
            </a:r>
            <a:r>
              <a:rPr kumimoji="0" lang="en-US" sz="2800" b="0" i="0" u="none" strike="noStrike" kern="1200" cap="none" spc="0" normalizeH="0" baseline="0" noProof="0" dirty="0">
                <a:ln>
                  <a:noFill/>
                </a:ln>
                <a:solidFill>
                  <a:srgbClr val="000000"/>
                </a:solidFill>
                <a:effectLst/>
                <a:uLnTx/>
                <a:uFillTx/>
                <a:latin typeface="Aller"/>
                <a:ea typeface="+mn-ea"/>
                <a:cs typeface="+mn-cs"/>
              </a:rPr>
              <a:t> to accept Jesus opens us to life eternal.  (Rev. 3:20)</a:t>
            </a:r>
          </a:p>
        </p:txBody>
      </p:sp>
    </p:spTree>
    <p:extLst>
      <p:ext uri="{BB962C8B-B14F-4D97-AF65-F5344CB8AC3E}">
        <p14:creationId xmlns:p14="http://schemas.microsoft.com/office/powerpoint/2010/main" val="138397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56899" y="745067"/>
            <a:ext cx="10678745" cy="488316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None/>
              <a:tabLst/>
              <a:defRPr/>
            </a:pPr>
            <a:r>
              <a:rPr kumimoji="0" lang="en-US" sz="3600" b="0" i="0" u="none" strike="noStrike" kern="1200" cap="none" spc="0" normalizeH="0" baseline="0" noProof="0" dirty="0">
                <a:ln>
                  <a:noFill/>
                </a:ln>
                <a:solidFill>
                  <a:prstClr val="black"/>
                </a:solidFill>
                <a:effectLst/>
                <a:uLnTx/>
                <a:uFillTx/>
                <a:latin typeface="Aller"/>
                <a:ea typeface="+mn-ea"/>
                <a:cs typeface="+mn-cs"/>
              </a:rPr>
              <a:t>“Even the finest witness will prove ineffective in the long run if it is not explained, justified… and made explicit by a </a:t>
            </a:r>
            <a:r>
              <a:rPr kumimoji="0" lang="en-US" sz="3600" b="0" i="1" u="none" strike="noStrike" kern="1200" cap="none" spc="0" normalizeH="0" baseline="0" noProof="0" dirty="0">
                <a:ln>
                  <a:noFill/>
                </a:ln>
                <a:solidFill>
                  <a:srgbClr val="D87900"/>
                </a:solidFill>
                <a:effectLst/>
                <a:uLnTx/>
                <a:uFillTx/>
                <a:latin typeface="Aller"/>
                <a:ea typeface="+mn-ea"/>
                <a:cs typeface="+mn-cs"/>
              </a:rPr>
              <a:t>clear and unequivocal proclamation of the Lord Jesus</a:t>
            </a:r>
            <a:r>
              <a:rPr kumimoji="0" lang="en-US" sz="3600" b="0" i="0" u="none" strike="noStrike" kern="1200" cap="none" spc="0" normalizeH="0" baseline="0" noProof="0" dirty="0">
                <a:ln>
                  <a:noFill/>
                </a:ln>
                <a:solidFill>
                  <a:prstClr val="black"/>
                </a:solidFill>
                <a:effectLst/>
                <a:uLnTx/>
                <a:uFillTx/>
                <a:latin typeface="Aller"/>
                <a:ea typeface="+mn-ea"/>
                <a:cs typeface="+mn-cs"/>
              </a:rPr>
              <a:t>…There is no true evangelization if the name, the teaching, the life, the promises, the kingdom and the mystery of Jesus of Nazareth, the Son of God are not proclaimed.”</a:t>
            </a:r>
          </a:p>
          <a:p>
            <a:pPr marL="91440" marR="0" lvl="0" indent="-9144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Char char=" "/>
              <a:tabLst/>
              <a:defRPr/>
            </a:pPr>
            <a:endParaRPr kumimoji="0" lang="en-US" sz="3600" b="0" i="0" u="none" strike="noStrike" kern="1200" cap="none" spc="0" normalizeH="0" baseline="0" noProof="0" dirty="0">
              <a:ln>
                <a:noFill/>
              </a:ln>
              <a:solidFill>
                <a:prstClr val="black"/>
              </a:solidFill>
              <a:effectLst/>
              <a:uLnTx/>
              <a:uFillTx/>
              <a:latin typeface="Aller"/>
              <a:ea typeface="+mn-ea"/>
              <a:cs typeface="+mn-cs"/>
            </a:endParaRPr>
          </a:p>
          <a:p>
            <a:pPr marL="0" marR="0" lvl="0" indent="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None/>
              <a:tabLst/>
              <a:defRPr/>
            </a:pPr>
            <a:r>
              <a:rPr kumimoji="0" lang="en-US" sz="3200" b="0" i="0" u="none" strike="noStrike" kern="1200" cap="none" spc="0" normalizeH="0" baseline="0" noProof="0" dirty="0">
                <a:ln>
                  <a:noFill/>
                </a:ln>
                <a:solidFill>
                  <a:prstClr val="black"/>
                </a:solidFill>
                <a:effectLst/>
                <a:uLnTx/>
                <a:uFillTx/>
                <a:latin typeface="Aller"/>
                <a:ea typeface="+mn-ea"/>
                <a:cs typeface="+mn-cs"/>
              </a:rPr>
              <a:t>Pope Paul VI, </a:t>
            </a:r>
            <a:r>
              <a:rPr kumimoji="0" lang="en-US" sz="3200" b="0" i="1" u="none" strike="noStrike" kern="1200" cap="none" spc="0" normalizeH="0" baseline="0" noProof="0" dirty="0">
                <a:ln>
                  <a:noFill/>
                </a:ln>
                <a:solidFill>
                  <a:prstClr val="black"/>
                </a:solidFill>
                <a:effectLst/>
                <a:uLnTx/>
                <a:uFillTx/>
                <a:latin typeface="Aller"/>
                <a:ea typeface="+mn-ea"/>
                <a:cs typeface="+mn-cs"/>
              </a:rPr>
              <a:t>Evangelization in the Modern World, </a:t>
            </a:r>
            <a:r>
              <a:rPr kumimoji="0" lang="en-US" sz="3200" b="0" i="0" u="none" strike="noStrike" kern="1200" cap="none" spc="0" normalizeH="0" baseline="0" noProof="0" dirty="0">
                <a:ln>
                  <a:noFill/>
                </a:ln>
                <a:solidFill>
                  <a:prstClr val="black"/>
                </a:solidFill>
                <a:effectLst/>
                <a:uLnTx/>
                <a:uFillTx/>
                <a:latin typeface="Aller"/>
                <a:ea typeface="+mn-ea"/>
                <a:cs typeface="+mn-cs"/>
              </a:rPr>
              <a:t>#22</a:t>
            </a:r>
          </a:p>
        </p:txBody>
      </p:sp>
    </p:spTree>
    <p:extLst>
      <p:ext uri="{BB962C8B-B14F-4D97-AF65-F5344CB8AC3E}">
        <p14:creationId xmlns:p14="http://schemas.microsoft.com/office/powerpoint/2010/main" val="1893555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69788" y="609600"/>
            <a:ext cx="10520700" cy="540245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None/>
              <a:tabLst/>
              <a:defRPr/>
            </a:pPr>
            <a:r>
              <a:rPr kumimoji="0" lang="en-US" sz="3200" b="1" i="0" u="none" strike="noStrike" kern="1200" cap="none" spc="0" normalizeH="0" baseline="30000" noProof="0" dirty="0">
                <a:ln>
                  <a:noFill/>
                </a:ln>
                <a:solidFill>
                  <a:srgbClr val="000000"/>
                </a:solidFill>
                <a:effectLst/>
                <a:uLnTx/>
                <a:uFillTx/>
                <a:latin typeface="Aller"/>
                <a:ea typeface="+mn-ea"/>
                <a:cs typeface="+mn-cs"/>
              </a:rPr>
              <a:t>“13 </a:t>
            </a:r>
            <a:r>
              <a:rPr kumimoji="0" lang="en-US" sz="3200" b="0" i="0" u="none" strike="noStrike" kern="1200" cap="none" spc="0" normalizeH="0" baseline="0" noProof="0" dirty="0">
                <a:ln>
                  <a:noFill/>
                </a:ln>
                <a:solidFill>
                  <a:srgbClr val="000000"/>
                </a:solidFill>
                <a:effectLst/>
                <a:uLnTx/>
                <a:uFillTx/>
                <a:latin typeface="Aller"/>
                <a:ea typeface="+mn-ea"/>
                <a:cs typeface="+mn-cs"/>
              </a:rPr>
              <a:t>For ‘everyone who calls on the name of the Lord will be saved.’ </a:t>
            </a:r>
            <a:r>
              <a:rPr kumimoji="0" lang="en-US" sz="3200" b="1" i="0" u="none" strike="noStrike" kern="1200" cap="none" spc="0" normalizeH="0" baseline="30000" noProof="0" dirty="0">
                <a:ln>
                  <a:noFill/>
                </a:ln>
                <a:solidFill>
                  <a:srgbClr val="000000"/>
                </a:solidFill>
                <a:effectLst/>
                <a:uLnTx/>
                <a:uFillTx/>
                <a:latin typeface="Aller"/>
                <a:ea typeface="+mn-ea"/>
                <a:cs typeface="+mn-cs"/>
              </a:rPr>
              <a:t>14 </a:t>
            </a:r>
            <a:r>
              <a:rPr kumimoji="0" lang="en-US" sz="3200" b="0" i="0" u="none" strike="noStrike" kern="1200" cap="none" spc="0" normalizeH="0" baseline="0" noProof="0" dirty="0">
                <a:ln>
                  <a:noFill/>
                </a:ln>
                <a:solidFill>
                  <a:srgbClr val="000000"/>
                </a:solidFill>
                <a:effectLst/>
                <a:uLnTx/>
                <a:uFillTx/>
                <a:latin typeface="Aller"/>
                <a:ea typeface="+mn-ea"/>
                <a:cs typeface="+mn-cs"/>
              </a:rPr>
              <a:t>But how can they call on him in whom they have not believed? And how can they believe in him of whom they have not heard? And how can they hear without someone to preach? </a:t>
            </a:r>
            <a:r>
              <a:rPr kumimoji="0" lang="en-US" sz="3200" b="1" i="0" u="none" strike="noStrike" kern="1200" cap="none" spc="0" normalizeH="0" baseline="30000" noProof="0" dirty="0">
                <a:ln>
                  <a:noFill/>
                </a:ln>
                <a:solidFill>
                  <a:srgbClr val="000000"/>
                </a:solidFill>
                <a:effectLst/>
                <a:uLnTx/>
                <a:uFillTx/>
                <a:latin typeface="Aller"/>
                <a:ea typeface="+mn-ea"/>
                <a:cs typeface="+mn-cs"/>
              </a:rPr>
              <a:t>15 </a:t>
            </a:r>
            <a:r>
              <a:rPr kumimoji="0" lang="en-US" sz="3200" b="0" i="0" u="none" strike="noStrike" kern="1200" cap="none" spc="0" normalizeH="0" baseline="0" noProof="0" dirty="0">
                <a:ln>
                  <a:noFill/>
                </a:ln>
                <a:solidFill>
                  <a:srgbClr val="000000"/>
                </a:solidFill>
                <a:effectLst/>
                <a:uLnTx/>
                <a:uFillTx/>
                <a:latin typeface="Aller"/>
                <a:ea typeface="+mn-ea"/>
                <a:cs typeface="+mn-cs"/>
              </a:rPr>
              <a:t>And how can people preach unless they are sent? As it is written, ‘How beautiful are the feet of those who bring [the] good news!’ … </a:t>
            </a:r>
            <a:r>
              <a:rPr kumimoji="0" lang="en-US" sz="3200" b="1" i="0" u="none" strike="noStrike" kern="1200" cap="none" spc="0" normalizeH="0" baseline="30000" noProof="0" dirty="0">
                <a:ln>
                  <a:noFill/>
                </a:ln>
                <a:solidFill>
                  <a:srgbClr val="000000"/>
                </a:solidFill>
                <a:effectLst/>
                <a:uLnTx/>
                <a:uFillTx/>
                <a:latin typeface="Aller"/>
                <a:ea typeface="+mn-ea"/>
                <a:cs typeface="+mn-cs"/>
              </a:rPr>
              <a:t>17 </a:t>
            </a:r>
            <a:r>
              <a:rPr kumimoji="0" lang="en-US" sz="3200" b="0" i="0" u="none" strike="noStrike" kern="1200" cap="none" spc="0" normalizeH="0" baseline="0" noProof="0" dirty="0">
                <a:ln>
                  <a:noFill/>
                </a:ln>
                <a:solidFill>
                  <a:srgbClr val="000000"/>
                </a:solidFill>
                <a:effectLst/>
                <a:uLnTx/>
                <a:uFillTx/>
                <a:latin typeface="Aller"/>
                <a:ea typeface="+mn-ea"/>
                <a:cs typeface="+mn-cs"/>
              </a:rPr>
              <a:t>Thus </a:t>
            </a:r>
            <a:r>
              <a:rPr kumimoji="0" lang="en-US" sz="3200" b="0" i="1" u="none" strike="noStrike" kern="1200" cap="none" spc="0" normalizeH="0" baseline="0" noProof="0" dirty="0">
                <a:ln>
                  <a:noFill/>
                </a:ln>
                <a:solidFill>
                  <a:srgbClr val="D87900"/>
                </a:solidFill>
                <a:effectLst/>
                <a:uLnTx/>
                <a:uFillTx/>
                <a:latin typeface="Aller"/>
                <a:ea typeface="+mn-ea"/>
                <a:cs typeface="+mn-cs"/>
              </a:rPr>
              <a:t>faith comes from what is heard</a:t>
            </a:r>
            <a:r>
              <a:rPr kumimoji="0" lang="en-US" sz="3200" b="0" i="0" u="none" strike="noStrike" kern="1200" cap="none" spc="0" normalizeH="0" baseline="0" noProof="0" dirty="0">
                <a:ln>
                  <a:noFill/>
                </a:ln>
                <a:solidFill>
                  <a:srgbClr val="000000"/>
                </a:solidFill>
                <a:effectLst/>
                <a:uLnTx/>
                <a:uFillTx/>
                <a:latin typeface="Aller"/>
                <a:ea typeface="+mn-ea"/>
                <a:cs typeface="+mn-cs"/>
              </a:rPr>
              <a:t>, and what is heard comes through the word of Christ.”</a:t>
            </a:r>
          </a:p>
          <a:p>
            <a:pPr marL="0" marR="0" lvl="0" indent="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None/>
              <a:tabLst/>
              <a:defRPr/>
            </a:pPr>
            <a:endParaRPr kumimoji="0" lang="en-US" sz="3000" b="0" i="0" u="none" strike="noStrike" kern="1200" cap="none" spc="0" normalizeH="0" baseline="0" noProof="0" dirty="0">
              <a:ln>
                <a:noFill/>
              </a:ln>
              <a:solidFill>
                <a:srgbClr val="000000"/>
              </a:solidFill>
              <a:effectLst/>
              <a:uLnTx/>
              <a:uFillTx/>
              <a:latin typeface="Aller"/>
              <a:ea typeface="+mn-ea"/>
              <a:cs typeface="+mn-cs"/>
            </a:endParaRPr>
          </a:p>
          <a:p>
            <a:pPr marL="0" marR="0" lvl="0" indent="0" algn="l" defTabSz="914400" rtl="0" eaLnBrk="1" fontAlgn="auto" latinLnBrk="0" hangingPunct="1">
              <a:lnSpc>
                <a:spcPct val="90000"/>
              </a:lnSpc>
              <a:spcBef>
                <a:spcPts val="1200"/>
              </a:spcBef>
              <a:spcAft>
                <a:spcPts val="200"/>
              </a:spcAft>
              <a:buClr>
                <a:srgbClr val="D87900"/>
              </a:buClr>
              <a:buSzPct val="100000"/>
              <a:buFont typeface="Calibri" panose="020F0502020204030204" pitchFamily="34" charset="0"/>
              <a:buNone/>
              <a:tabLst/>
              <a:defRPr/>
            </a:pPr>
            <a:r>
              <a:rPr kumimoji="0" lang="en-US" sz="3200" b="0" i="0" u="none" strike="noStrike" kern="1200" cap="none" spc="0" normalizeH="0" baseline="0" noProof="0" dirty="0">
                <a:ln>
                  <a:noFill/>
                </a:ln>
                <a:solidFill>
                  <a:srgbClr val="000000"/>
                </a:solidFill>
                <a:effectLst/>
                <a:uLnTx/>
                <a:uFillTx/>
                <a:latin typeface="Aller"/>
                <a:ea typeface="+mn-ea"/>
                <a:cs typeface="+mn-cs"/>
              </a:rPr>
              <a:t>Romans 10:13-17</a:t>
            </a:r>
          </a:p>
        </p:txBody>
      </p:sp>
    </p:spTree>
    <p:extLst>
      <p:ext uri="{BB962C8B-B14F-4D97-AF65-F5344CB8AC3E}">
        <p14:creationId xmlns:p14="http://schemas.microsoft.com/office/powerpoint/2010/main" val="2453875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0677" y="3386295"/>
            <a:ext cx="11796765" cy="1999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5" name="TextBox 4"/>
          <p:cNvSpPr txBox="1"/>
          <p:nvPr/>
        </p:nvSpPr>
        <p:spPr>
          <a:xfrm>
            <a:off x="1494356" y="2784486"/>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Beginning Disciple</a:t>
            </a:r>
          </a:p>
        </p:txBody>
      </p:sp>
      <p:sp>
        <p:nvSpPr>
          <p:cNvPr id="6" name="TextBox 5"/>
          <p:cNvSpPr txBox="1"/>
          <p:nvPr/>
        </p:nvSpPr>
        <p:spPr>
          <a:xfrm>
            <a:off x="3335865" y="2784486"/>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Growing Disciple</a:t>
            </a:r>
          </a:p>
        </p:txBody>
      </p:sp>
      <p:sp>
        <p:nvSpPr>
          <p:cNvPr id="7" name="TextBox 6"/>
          <p:cNvSpPr txBox="1"/>
          <p:nvPr/>
        </p:nvSpPr>
        <p:spPr>
          <a:xfrm>
            <a:off x="5056709" y="2784486"/>
            <a:ext cx="2078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Commissioned Disciple</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p:cNvSpPr txBox="1"/>
          <p:nvPr/>
        </p:nvSpPr>
        <p:spPr>
          <a:xfrm>
            <a:off x="7260171" y="2749899"/>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Disciple Maker</a:t>
            </a:r>
          </a:p>
        </p:txBody>
      </p:sp>
      <p:sp>
        <p:nvSpPr>
          <p:cNvPr id="9" name="TextBox 8"/>
          <p:cNvSpPr txBox="1"/>
          <p:nvPr/>
        </p:nvSpPr>
        <p:spPr>
          <a:xfrm>
            <a:off x="9152471" y="2825964"/>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Spiritual Multiplier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798" t="11587" r="421" b="66207"/>
          <a:stretch/>
        </p:blipFill>
        <p:spPr>
          <a:xfrm>
            <a:off x="1341967" y="281576"/>
            <a:ext cx="9508067" cy="2357405"/>
          </a:xfrm>
          <a:prstGeom prst="rect">
            <a:avLst/>
          </a:prstGeom>
        </p:spPr>
      </p:pic>
    </p:spTree>
    <p:extLst>
      <p:ext uri="{BB962C8B-B14F-4D97-AF65-F5344CB8AC3E}">
        <p14:creationId xmlns:p14="http://schemas.microsoft.com/office/powerpoint/2010/main" val="363673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0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94356" y="2784486"/>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Beginning Disciple</a:t>
            </a:r>
          </a:p>
        </p:txBody>
      </p:sp>
      <p:sp>
        <p:nvSpPr>
          <p:cNvPr id="6" name="TextBox 5"/>
          <p:cNvSpPr txBox="1"/>
          <p:nvPr/>
        </p:nvSpPr>
        <p:spPr>
          <a:xfrm>
            <a:off x="3335865" y="2784486"/>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Growing Disciple</a:t>
            </a:r>
          </a:p>
        </p:txBody>
      </p:sp>
      <p:sp>
        <p:nvSpPr>
          <p:cNvPr id="7" name="TextBox 6"/>
          <p:cNvSpPr txBox="1"/>
          <p:nvPr/>
        </p:nvSpPr>
        <p:spPr>
          <a:xfrm>
            <a:off x="5056709" y="2784486"/>
            <a:ext cx="2078572" cy="707886"/>
          </a:xfrm>
          <a:prstGeom prst="rect">
            <a:avLst/>
          </a:prstGeom>
          <a:noFill/>
        </p:spPr>
        <p:txBody>
          <a:bodyPr wrap="square" rtlCol="0">
            <a:spAutoFit/>
          </a:bodyPr>
          <a:lstStyle/>
          <a:p>
            <a:pPr algn="ctr"/>
            <a:r>
              <a:rPr lang="en-US" sz="2000" b="1" dirty="0">
                <a:latin typeface="Century Gothic" panose="020B0502020202020204" pitchFamily="34" charset="0"/>
              </a:rPr>
              <a:t>Commissioned Disciple</a:t>
            </a:r>
            <a:endParaRPr lang="en-US" b="1" dirty="0">
              <a:latin typeface="Century Gothic" panose="020B0502020202020204" pitchFamily="34" charset="0"/>
            </a:endParaRPr>
          </a:p>
        </p:txBody>
      </p:sp>
      <p:sp>
        <p:nvSpPr>
          <p:cNvPr id="8" name="TextBox 7"/>
          <p:cNvSpPr txBox="1"/>
          <p:nvPr/>
        </p:nvSpPr>
        <p:spPr>
          <a:xfrm>
            <a:off x="7260171" y="2749899"/>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Disciple Maker</a:t>
            </a:r>
          </a:p>
        </p:txBody>
      </p:sp>
      <p:sp>
        <p:nvSpPr>
          <p:cNvPr id="9" name="TextBox 8"/>
          <p:cNvSpPr txBox="1"/>
          <p:nvPr/>
        </p:nvSpPr>
        <p:spPr>
          <a:xfrm>
            <a:off x="9152471" y="2825964"/>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Spiritual Multiplier</a:t>
            </a:r>
          </a:p>
        </p:txBody>
      </p:sp>
      <p:sp>
        <p:nvSpPr>
          <p:cNvPr id="16" name="Text Box 6"/>
          <p:cNvSpPr txBox="1">
            <a:spLocks noChangeArrowheads="1"/>
          </p:cNvSpPr>
          <p:nvPr/>
        </p:nvSpPr>
        <p:spPr bwMode="auto">
          <a:xfrm>
            <a:off x="1536689" y="3690935"/>
            <a:ext cx="1515533" cy="923397"/>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Tim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7" name="Text Box 6"/>
          <p:cNvSpPr txBox="1">
            <a:spLocks noChangeArrowheads="1"/>
          </p:cNvSpPr>
          <p:nvPr/>
        </p:nvSpPr>
        <p:spPr bwMode="auto">
          <a:xfrm>
            <a:off x="3378198"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Adam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0" name="Text Box 6"/>
          <p:cNvSpPr txBox="1">
            <a:spLocks noChangeArrowheads="1"/>
          </p:cNvSpPr>
          <p:nvPr/>
        </p:nvSpPr>
        <p:spPr bwMode="auto">
          <a:xfrm>
            <a:off x="5338228"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Nick</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1" name="Text Box 6"/>
          <p:cNvSpPr txBox="1">
            <a:spLocks noChangeArrowheads="1"/>
          </p:cNvSpPr>
          <p:nvPr/>
        </p:nvSpPr>
        <p:spPr bwMode="auto">
          <a:xfrm>
            <a:off x="7302504"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Bill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3" name="Text Box 6"/>
          <p:cNvSpPr txBox="1">
            <a:spLocks noChangeArrowheads="1"/>
          </p:cNvSpPr>
          <p:nvPr/>
        </p:nvSpPr>
        <p:spPr bwMode="auto">
          <a:xfrm>
            <a:off x="9334501"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Pam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798" t="11587" r="421" b="66207"/>
          <a:stretch/>
        </p:blipFill>
        <p:spPr>
          <a:xfrm>
            <a:off x="1341967" y="281576"/>
            <a:ext cx="9508067" cy="2357405"/>
          </a:xfrm>
          <a:prstGeom prst="rect">
            <a:avLst/>
          </a:prstGeom>
        </p:spPr>
      </p:pic>
      <p:sp>
        <p:nvSpPr>
          <p:cNvPr id="18" name="Text Box 6"/>
          <p:cNvSpPr txBox="1">
            <a:spLocks noChangeArrowheads="1"/>
          </p:cNvSpPr>
          <p:nvPr/>
        </p:nvSpPr>
        <p:spPr bwMode="auto">
          <a:xfrm>
            <a:off x="7302504" y="5075404"/>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Anna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6" name="Text Box 6"/>
          <p:cNvSpPr txBox="1">
            <a:spLocks noChangeArrowheads="1"/>
          </p:cNvSpPr>
          <p:nvPr/>
        </p:nvSpPr>
        <p:spPr bwMode="auto">
          <a:xfrm>
            <a:off x="5338228" y="5075404"/>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Mary</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25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ppt_x"/>
                                          </p:val>
                                        </p:tav>
                                        <p:tav tm="100000">
                                          <p:val>
                                            <p:strVal val="#ppt_x"/>
                                          </p:val>
                                        </p:tav>
                                      </p:tavLst>
                                    </p:anim>
                                    <p:anim calcmode="lin" valueType="num">
                                      <p:cBhvr additive="base">
                                        <p:cTn id="8" dur="25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250" fill="hold"/>
                                        <p:tgtEl>
                                          <p:spTgt spid="20"/>
                                        </p:tgtEl>
                                        <p:attrNameLst>
                                          <p:attrName>ppt_x</p:attrName>
                                        </p:attrNameLst>
                                      </p:cBhvr>
                                      <p:tavLst>
                                        <p:tav tm="0">
                                          <p:val>
                                            <p:strVal val="#ppt_x"/>
                                          </p:val>
                                        </p:tav>
                                        <p:tav tm="100000">
                                          <p:val>
                                            <p:strVal val="#ppt_x"/>
                                          </p:val>
                                        </p:tav>
                                      </p:tavLst>
                                    </p:anim>
                                    <p:anim calcmode="lin" valueType="num">
                                      <p:cBhvr additive="base">
                                        <p:cTn id="18" dur="25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50" fill="hold"/>
                                        <p:tgtEl>
                                          <p:spTgt spid="16"/>
                                        </p:tgtEl>
                                        <p:attrNameLst>
                                          <p:attrName>ppt_x</p:attrName>
                                        </p:attrNameLst>
                                      </p:cBhvr>
                                      <p:tavLst>
                                        <p:tav tm="0">
                                          <p:val>
                                            <p:strVal val="#ppt_x"/>
                                          </p:val>
                                        </p:tav>
                                        <p:tav tm="100000">
                                          <p:val>
                                            <p:strVal val="#ppt_x"/>
                                          </p:val>
                                        </p:tav>
                                      </p:tavLst>
                                    </p:anim>
                                    <p:anim calcmode="lin" valueType="num">
                                      <p:cBhvr additive="base">
                                        <p:cTn id="23" dur="2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ppt_x"/>
                                          </p:val>
                                        </p:tav>
                                        <p:tav tm="100000">
                                          <p:val>
                                            <p:strVal val="#ppt_x"/>
                                          </p:val>
                                        </p:tav>
                                      </p:tavLst>
                                    </p:anim>
                                    <p:anim calcmode="lin" valueType="num">
                                      <p:cBhvr additive="base">
                                        <p:cTn id="28" dur="25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250" fill="hold"/>
                                        <p:tgtEl>
                                          <p:spTgt spid="26"/>
                                        </p:tgtEl>
                                        <p:attrNameLst>
                                          <p:attrName>ppt_x</p:attrName>
                                        </p:attrNameLst>
                                      </p:cBhvr>
                                      <p:tavLst>
                                        <p:tav tm="0">
                                          <p:val>
                                            <p:strVal val="#ppt_x"/>
                                          </p:val>
                                        </p:tav>
                                        <p:tav tm="100000">
                                          <p:val>
                                            <p:strVal val="#ppt_x"/>
                                          </p:val>
                                        </p:tav>
                                      </p:tavLst>
                                    </p:anim>
                                    <p:anim calcmode="lin" valueType="num">
                                      <p:cBhvr additive="base">
                                        <p:cTn id="33" dur="25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50" fill="hold"/>
                                        <p:tgtEl>
                                          <p:spTgt spid="18"/>
                                        </p:tgtEl>
                                        <p:attrNameLst>
                                          <p:attrName>ppt_x</p:attrName>
                                        </p:attrNameLst>
                                      </p:cBhvr>
                                      <p:tavLst>
                                        <p:tav tm="0">
                                          <p:val>
                                            <p:strVal val="#ppt_x"/>
                                          </p:val>
                                        </p:tav>
                                        <p:tav tm="100000">
                                          <p:val>
                                            <p:strVal val="#ppt_x"/>
                                          </p:val>
                                        </p:tav>
                                      </p:tavLst>
                                    </p:anim>
                                    <p:anim calcmode="lin" valueType="num">
                                      <p:cBhvr additive="base">
                                        <p:cTn id="38" dur="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3" grpId="0" animBg="1"/>
      <p:bldP spid="18"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94356" y="2784486"/>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Beginning Disciple</a:t>
            </a:r>
          </a:p>
        </p:txBody>
      </p:sp>
      <p:sp>
        <p:nvSpPr>
          <p:cNvPr id="6" name="TextBox 5"/>
          <p:cNvSpPr txBox="1"/>
          <p:nvPr/>
        </p:nvSpPr>
        <p:spPr>
          <a:xfrm>
            <a:off x="3335865" y="2784486"/>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Growing Disciple</a:t>
            </a:r>
          </a:p>
        </p:txBody>
      </p:sp>
      <p:sp>
        <p:nvSpPr>
          <p:cNvPr id="7" name="TextBox 6"/>
          <p:cNvSpPr txBox="1"/>
          <p:nvPr/>
        </p:nvSpPr>
        <p:spPr>
          <a:xfrm>
            <a:off x="5056709" y="2784486"/>
            <a:ext cx="2078572" cy="707886"/>
          </a:xfrm>
          <a:prstGeom prst="rect">
            <a:avLst/>
          </a:prstGeom>
          <a:noFill/>
        </p:spPr>
        <p:txBody>
          <a:bodyPr wrap="square" rtlCol="0">
            <a:spAutoFit/>
          </a:bodyPr>
          <a:lstStyle/>
          <a:p>
            <a:pPr algn="ctr"/>
            <a:r>
              <a:rPr lang="en-US" sz="2000" b="1" dirty="0">
                <a:latin typeface="Century Gothic" panose="020B0502020202020204" pitchFamily="34" charset="0"/>
              </a:rPr>
              <a:t>Commissioned Disciple</a:t>
            </a:r>
            <a:endParaRPr lang="en-US" b="1" dirty="0">
              <a:latin typeface="Century Gothic" panose="020B0502020202020204" pitchFamily="34" charset="0"/>
            </a:endParaRPr>
          </a:p>
        </p:txBody>
      </p:sp>
      <p:sp>
        <p:nvSpPr>
          <p:cNvPr id="8" name="TextBox 7"/>
          <p:cNvSpPr txBox="1"/>
          <p:nvPr/>
        </p:nvSpPr>
        <p:spPr>
          <a:xfrm>
            <a:off x="7260171" y="2749899"/>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Disciple Maker</a:t>
            </a:r>
          </a:p>
        </p:txBody>
      </p:sp>
      <p:sp>
        <p:nvSpPr>
          <p:cNvPr id="9" name="TextBox 8"/>
          <p:cNvSpPr txBox="1"/>
          <p:nvPr/>
        </p:nvSpPr>
        <p:spPr>
          <a:xfrm>
            <a:off x="9152471" y="2825964"/>
            <a:ext cx="1600200" cy="707886"/>
          </a:xfrm>
          <a:prstGeom prst="rect">
            <a:avLst/>
          </a:prstGeom>
          <a:noFill/>
        </p:spPr>
        <p:txBody>
          <a:bodyPr wrap="square" rtlCol="0">
            <a:spAutoFit/>
          </a:bodyPr>
          <a:lstStyle/>
          <a:p>
            <a:pPr algn="ctr"/>
            <a:r>
              <a:rPr lang="en-US" sz="2000" b="1" dirty="0">
                <a:latin typeface="Century Gothic" panose="020B0502020202020204" pitchFamily="34" charset="0"/>
              </a:rPr>
              <a:t>Spiritual Multiplier</a:t>
            </a:r>
          </a:p>
        </p:txBody>
      </p:sp>
      <p:sp>
        <p:nvSpPr>
          <p:cNvPr id="17" name="Text Box 6"/>
          <p:cNvSpPr txBox="1">
            <a:spLocks noChangeArrowheads="1"/>
          </p:cNvSpPr>
          <p:nvPr/>
        </p:nvSpPr>
        <p:spPr bwMode="auto">
          <a:xfrm>
            <a:off x="3378198"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Adam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1" name="Text Box 6"/>
          <p:cNvSpPr txBox="1">
            <a:spLocks noChangeArrowheads="1"/>
          </p:cNvSpPr>
          <p:nvPr/>
        </p:nvSpPr>
        <p:spPr bwMode="auto">
          <a:xfrm>
            <a:off x="7302504" y="3690935"/>
            <a:ext cx="1515533" cy="923398"/>
          </a:xfrm>
          <a:prstGeom prst="rect">
            <a:avLst/>
          </a:prstGeom>
          <a:solidFill>
            <a:srgbClr val="FFFFFF"/>
          </a:solidFill>
          <a:ln w="63500" cmpd="thickThin"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Century Gothic" panose="020B0502020202020204" pitchFamily="34" charset="0"/>
              </a:rPr>
              <a:t>Bill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798" t="11587" r="421" b="66207"/>
          <a:stretch/>
        </p:blipFill>
        <p:spPr>
          <a:xfrm>
            <a:off x="1341967" y="281576"/>
            <a:ext cx="9508067" cy="2357405"/>
          </a:xfrm>
          <a:prstGeom prst="rect">
            <a:avLst/>
          </a:prstGeom>
        </p:spPr>
      </p:pic>
    </p:spTree>
    <p:extLst>
      <p:ext uri="{BB962C8B-B14F-4D97-AF65-F5344CB8AC3E}">
        <p14:creationId xmlns:p14="http://schemas.microsoft.com/office/powerpoint/2010/main" val="5048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anim calcmode="lin" valueType="num">
                                      <p:cBhvr>
                                        <p:cTn id="15" dur="250" fill="hold"/>
                                        <p:tgtEl>
                                          <p:spTgt spid="21"/>
                                        </p:tgtEl>
                                        <p:attrNameLst>
                                          <p:attrName>ppt_x</p:attrName>
                                        </p:attrNameLst>
                                      </p:cBhvr>
                                      <p:tavLst>
                                        <p:tav tm="0">
                                          <p:val>
                                            <p:strVal val="#ppt_x"/>
                                          </p:val>
                                        </p:tav>
                                        <p:tav tm="100000">
                                          <p:val>
                                            <p:strVal val="#ppt_x"/>
                                          </p:val>
                                        </p:tav>
                                      </p:tavLst>
                                    </p:anim>
                                    <p:anim calcmode="lin" valueType="num">
                                      <p:cBhvr>
                                        <p:cTn id="16"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06904"/>
            <a:ext cx="10058400" cy="4137449"/>
          </a:xfrm>
          <a:solidFill>
            <a:schemeClr val="bg1"/>
          </a:solidFill>
        </p:spPr>
        <p:txBody>
          <a:bodyPr>
            <a:noAutofit/>
          </a:bodyPr>
          <a:lstStyle/>
          <a:p>
            <a:r>
              <a:rPr lang="en-US" sz="4400" dirty="0">
                <a:solidFill>
                  <a:schemeClr val="tx1"/>
                </a:solidFill>
              </a:rPr>
              <a:t>It is necessary to awaken again in believers a full relationship with Christ, mankind’s only Savior. </a:t>
            </a:r>
            <a:r>
              <a:rPr lang="en-US" sz="4400" i="1" dirty="0">
                <a:solidFill>
                  <a:schemeClr val="accent1"/>
                </a:solidFill>
              </a:rPr>
              <a:t>Only from a personal relationship with Jesus can an effective evangelization develop</a:t>
            </a:r>
            <a:r>
              <a:rPr lang="en-US" sz="4400" dirty="0">
                <a:solidFill>
                  <a:schemeClr val="accent1"/>
                </a:solidFill>
              </a:rPr>
              <a:t>.</a:t>
            </a:r>
            <a:r>
              <a:rPr lang="en-US" sz="4400" dirty="0">
                <a:solidFill>
                  <a:schemeClr val="tx1"/>
                </a:solidFill>
              </a:rPr>
              <a:t> </a:t>
            </a:r>
            <a:br>
              <a:rPr lang="en-US" sz="4400" dirty="0">
                <a:solidFill>
                  <a:schemeClr val="tx1"/>
                </a:solidFill>
              </a:rPr>
            </a:br>
            <a:br>
              <a:rPr lang="en-US" sz="4400" dirty="0">
                <a:solidFill>
                  <a:schemeClr val="tx1"/>
                </a:solidFill>
              </a:rPr>
            </a:br>
            <a:r>
              <a:rPr lang="en-US" sz="4400" dirty="0">
                <a:solidFill>
                  <a:schemeClr val="tx1"/>
                </a:solidFill>
              </a:rPr>
              <a:t>Pope St. John Paul II</a:t>
            </a:r>
          </a:p>
        </p:txBody>
      </p:sp>
    </p:spTree>
    <p:extLst>
      <p:ext uri="{BB962C8B-B14F-4D97-AF65-F5344CB8AC3E}">
        <p14:creationId xmlns:p14="http://schemas.microsoft.com/office/powerpoint/2010/main" val="3581306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Evangelization Strategy</a:t>
            </a:r>
          </a:p>
        </p:txBody>
      </p:sp>
      <p:sp>
        <p:nvSpPr>
          <p:cNvPr id="3" name="Text Placeholder 2"/>
          <p:cNvSpPr>
            <a:spLocks noGrp="1"/>
          </p:cNvSpPr>
          <p:nvPr>
            <p:ph type="body" idx="1"/>
          </p:nvPr>
        </p:nvSpPr>
        <p:spPr>
          <a:xfrm>
            <a:off x="1097280" y="4481876"/>
            <a:ext cx="10058400" cy="1617172"/>
          </a:xfrm>
        </p:spPr>
        <p:txBody>
          <a:bodyPr>
            <a:normAutofit/>
          </a:bodyPr>
          <a:lstStyle/>
          <a:p>
            <a:pPr lvl="0">
              <a:buClr>
                <a:srgbClr val="D87900"/>
              </a:buClr>
            </a:pPr>
            <a:r>
              <a:rPr lang="en-US" sz="4800" dirty="0">
                <a:solidFill>
                  <a:srgbClr val="156570"/>
                </a:solidFill>
              </a:rPr>
              <a:t>“Raise up gardeners”</a:t>
            </a:r>
          </a:p>
        </p:txBody>
      </p:sp>
    </p:spTree>
    <p:extLst>
      <p:ext uri="{BB962C8B-B14F-4D97-AF65-F5344CB8AC3E}">
        <p14:creationId xmlns:p14="http://schemas.microsoft.com/office/powerpoint/2010/main" val="3820432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11200"/>
            <a:ext cx="10058400" cy="1026160"/>
          </a:xfrm>
        </p:spPr>
        <p:txBody>
          <a:bodyPr>
            <a:normAutofit fontScale="90000"/>
          </a:bodyPr>
          <a:lstStyle/>
          <a:p>
            <a:r>
              <a:rPr lang="en-US" dirty="0"/>
              <a:t>How do you turn them (dark) green?	</a:t>
            </a: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565" y="2287086"/>
            <a:ext cx="3569832" cy="356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39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91441" y="5195671"/>
            <a:ext cx="1919241" cy="769441"/>
          </a:xfrm>
          <a:prstGeom prst="rect">
            <a:avLst/>
          </a:prstGeom>
          <a:solidFill>
            <a:schemeClr val="bg1">
              <a:lumMod val="75000"/>
            </a:schemeClr>
          </a:solidFill>
        </p:spPr>
        <p:txBody>
          <a:bodyPr wrap="square" rtlCol="0">
            <a:spAutoFit/>
          </a:bodyPr>
          <a:lstStyle/>
          <a:p>
            <a:pPr algn="ctr"/>
            <a:r>
              <a:rPr lang="en-US" sz="4400" b="1" dirty="0">
                <a:solidFill>
                  <a:schemeClr val="accent1"/>
                </a:solidFill>
              </a:rPr>
              <a:t>1 to 64</a:t>
            </a:r>
          </a:p>
        </p:txBody>
      </p:sp>
      <p:sp>
        <p:nvSpPr>
          <p:cNvPr id="5" name="TextBox 4">
            <a:extLst>
              <a:ext uri="{FF2B5EF4-FFF2-40B4-BE49-F238E27FC236}">
                <a16:creationId xmlns:a16="http://schemas.microsoft.com/office/drawing/2014/main" id="{E2DBCBC1-A619-40CE-A8FC-1C5AA9CD99ED}"/>
              </a:ext>
            </a:extLst>
          </p:cNvPr>
          <p:cNvSpPr txBox="1"/>
          <p:nvPr/>
        </p:nvSpPr>
        <p:spPr>
          <a:xfrm>
            <a:off x="9769941" y="1581648"/>
            <a:ext cx="2483223" cy="1938992"/>
          </a:xfrm>
          <a:prstGeom prst="rect">
            <a:avLst/>
          </a:prstGeom>
          <a:noFill/>
        </p:spPr>
        <p:txBody>
          <a:bodyPr wrap="square" rtlCol="0">
            <a:spAutoFit/>
          </a:bodyPr>
          <a:lstStyle/>
          <a:p>
            <a:r>
              <a:rPr lang="en-US" sz="4000" b="1" dirty="0"/>
              <a:t>Number attending Mass</a:t>
            </a:r>
          </a:p>
        </p:txBody>
      </p:sp>
      <p:sp>
        <p:nvSpPr>
          <p:cNvPr id="6" name="TextBox 5">
            <a:extLst>
              <a:ext uri="{FF2B5EF4-FFF2-40B4-BE49-F238E27FC236}">
                <a16:creationId xmlns:a16="http://schemas.microsoft.com/office/drawing/2014/main" id="{2252D3F2-8268-44E4-AEA8-A3D80350774E}"/>
              </a:ext>
            </a:extLst>
          </p:cNvPr>
          <p:cNvSpPr txBox="1"/>
          <p:nvPr/>
        </p:nvSpPr>
        <p:spPr>
          <a:xfrm>
            <a:off x="100200" y="182038"/>
            <a:ext cx="2904565" cy="1938992"/>
          </a:xfrm>
          <a:prstGeom prst="rect">
            <a:avLst/>
          </a:prstGeom>
          <a:noFill/>
        </p:spPr>
        <p:txBody>
          <a:bodyPr wrap="square" rtlCol="0">
            <a:spAutoFit/>
          </a:bodyPr>
          <a:lstStyle/>
          <a:p>
            <a:r>
              <a:rPr lang="en-US" sz="4000" b="1" dirty="0"/>
              <a:t>Disciples Equipped to Evangelize</a:t>
            </a:r>
          </a:p>
        </p:txBody>
      </p:sp>
      <p:pic>
        <p:nvPicPr>
          <p:cNvPr id="7" name="Picture 6">
            <a:extLst>
              <a:ext uri="{FF2B5EF4-FFF2-40B4-BE49-F238E27FC236}">
                <a16:creationId xmlns:a16="http://schemas.microsoft.com/office/drawing/2014/main" id="{A06BA9F8-201E-4D9E-B920-16E3A2613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6" y="124636"/>
            <a:ext cx="5620870" cy="6040338"/>
          </a:xfrm>
          <a:prstGeom prst="rect">
            <a:avLst/>
          </a:prstGeom>
        </p:spPr>
      </p:pic>
      <p:sp>
        <p:nvSpPr>
          <p:cNvPr id="8" name="Left Brace 7">
            <a:extLst>
              <a:ext uri="{FF2B5EF4-FFF2-40B4-BE49-F238E27FC236}">
                <a16:creationId xmlns:a16="http://schemas.microsoft.com/office/drawing/2014/main" id="{B48B92F5-1F07-4F63-9CD0-518183D3936E}"/>
              </a:ext>
            </a:extLst>
          </p:cNvPr>
          <p:cNvSpPr/>
          <p:nvPr/>
        </p:nvSpPr>
        <p:spPr>
          <a:xfrm>
            <a:off x="2501151" y="151530"/>
            <a:ext cx="860614" cy="95112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850F6539-B002-4B98-9BBF-F4E60536DED1}"/>
              </a:ext>
            </a:extLst>
          </p:cNvPr>
          <p:cNvSpPr/>
          <p:nvPr/>
        </p:nvSpPr>
        <p:spPr>
          <a:xfrm>
            <a:off x="8229604" y="182038"/>
            <a:ext cx="1371600" cy="59829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3944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CF3D4-0F7F-41F1-AEC3-BA8E3C1C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456" y="208932"/>
            <a:ext cx="5574653" cy="6015204"/>
          </a:xfrm>
          <a:prstGeom prst="rect">
            <a:avLst/>
          </a:prstGeom>
        </p:spPr>
      </p:pic>
      <p:sp>
        <p:nvSpPr>
          <p:cNvPr id="2" name="TextBox 1"/>
          <p:cNvSpPr txBox="1"/>
          <p:nvPr/>
        </p:nvSpPr>
        <p:spPr>
          <a:xfrm>
            <a:off x="9591441" y="5195671"/>
            <a:ext cx="1919241" cy="769441"/>
          </a:xfrm>
          <a:prstGeom prst="rect">
            <a:avLst/>
          </a:prstGeom>
          <a:solidFill>
            <a:schemeClr val="bg1">
              <a:lumMod val="75000"/>
            </a:schemeClr>
          </a:solidFill>
        </p:spPr>
        <p:txBody>
          <a:bodyPr wrap="square" rtlCol="0">
            <a:spAutoFit/>
          </a:bodyPr>
          <a:lstStyle/>
          <a:p>
            <a:pPr algn="ctr"/>
            <a:r>
              <a:rPr lang="en-US" sz="4400" b="1" dirty="0">
                <a:solidFill>
                  <a:schemeClr val="accent1"/>
                </a:solidFill>
              </a:rPr>
              <a:t>1 to 32</a:t>
            </a:r>
          </a:p>
        </p:txBody>
      </p:sp>
      <p:sp>
        <p:nvSpPr>
          <p:cNvPr id="5" name="TextBox 4">
            <a:extLst>
              <a:ext uri="{FF2B5EF4-FFF2-40B4-BE49-F238E27FC236}">
                <a16:creationId xmlns:a16="http://schemas.microsoft.com/office/drawing/2014/main" id="{E2DBCBC1-A619-40CE-A8FC-1C5AA9CD99ED}"/>
              </a:ext>
            </a:extLst>
          </p:cNvPr>
          <p:cNvSpPr txBox="1"/>
          <p:nvPr/>
        </p:nvSpPr>
        <p:spPr>
          <a:xfrm>
            <a:off x="9769941" y="1581648"/>
            <a:ext cx="2483223" cy="1938992"/>
          </a:xfrm>
          <a:prstGeom prst="rect">
            <a:avLst/>
          </a:prstGeom>
          <a:noFill/>
        </p:spPr>
        <p:txBody>
          <a:bodyPr wrap="square" rtlCol="0">
            <a:spAutoFit/>
          </a:bodyPr>
          <a:lstStyle/>
          <a:p>
            <a:r>
              <a:rPr lang="en-US" sz="4000" b="1" dirty="0"/>
              <a:t>Number attending Mass</a:t>
            </a:r>
          </a:p>
        </p:txBody>
      </p:sp>
      <p:sp>
        <p:nvSpPr>
          <p:cNvPr id="6" name="TextBox 5">
            <a:extLst>
              <a:ext uri="{FF2B5EF4-FFF2-40B4-BE49-F238E27FC236}">
                <a16:creationId xmlns:a16="http://schemas.microsoft.com/office/drawing/2014/main" id="{2252D3F2-8268-44E4-AEA8-A3D80350774E}"/>
              </a:ext>
            </a:extLst>
          </p:cNvPr>
          <p:cNvSpPr txBox="1"/>
          <p:nvPr/>
        </p:nvSpPr>
        <p:spPr>
          <a:xfrm>
            <a:off x="100200" y="182038"/>
            <a:ext cx="2904565" cy="1938992"/>
          </a:xfrm>
          <a:prstGeom prst="rect">
            <a:avLst/>
          </a:prstGeom>
          <a:noFill/>
        </p:spPr>
        <p:txBody>
          <a:bodyPr wrap="square" rtlCol="0">
            <a:spAutoFit/>
          </a:bodyPr>
          <a:lstStyle/>
          <a:p>
            <a:r>
              <a:rPr lang="en-US" sz="4000" b="1" dirty="0"/>
              <a:t>Disciples Equipped to Evangelize</a:t>
            </a:r>
          </a:p>
        </p:txBody>
      </p:sp>
      <p:sp>
        <p:nvSpPr>
          <p:cNvPr id="8" name="Left Brace 7">
            <a:extLst>
              <a:ext uri="{FF2B5EF4-FFF2-40B4-BE49-F238E27FC236}">
                <a16:creationId xmlns:a16="http://schemas.microsoft.com/office/drawing/2014/main" id="{B48B92F5-1F07-4F63-9CD0-518183D3936E}"/>
              </a:ext>
            </a:extLst>
          </p:cNvPr>
          <p:cNvSpPr/>
          <p:nvPr/>
        </p:nvSpPr>
        <p:spPr>
          <a:xfrm>
            <a:off x="2501151" y="151530"/>
            <a:ext cx="860614" cy="95112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850F6539-B002-4B98-9BBF-F4E60536DED1}"/>
              </a:ext>
            </a:extLst>
          </p:cNvPr>
          <p:cNvSpPr/>
          <p:nvPr/>
        </p:nvSpPr>
        <p:spPr>
          <a:xfrm>
            <a:off x="8229604" y="182038"/>
            <a:ext cx="1371600" cy="59829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6974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CF3D4-0F7F-41F1-AEC3-BA8E3C1C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456" y="209600"/>
            <a:ext cx="5574653" cy="6013868"/>
          </a:xfrm>
          <a:prstGeom prst="rect">
            <a:avLst/>
          </a:prstGeom>
        </p:spPr>
      </p:pic>
      <p:sp>
        <p:nvSpPr>
          <p:cNvPr id="2" name="TextBox 1"/>
          <p:cNvSpPr txBox="1"/>
          <p:nvPr/>
        </p:nvSpPr>
        <p:spPr>
          <a:xfrm>
            <a:off x="9591441" y="5195671"/>
            <a:ext cx="1919241" cy="769441"/>
          </a:xfrm>
          <a:prstGeom prst="rect">
            <a:avLst/>
          </a:prstGeom>
          <a:solidFill>
            <a:schemeClr val="bg1">
              <a:lumMod val="75000"/>
            </a:schemeClr>
          </a:solidFill>
        </p:spPr>
        <p:txBody>
          <a:bodyPr wrap="square" rtlCol="0">
            <a:spAutoFit/>
          </a:bodyPr>
          <a:lstStyle/>
          <a:p>
            <a:pPr algn="ctr"/>
            <a:r>
              <a:rPr lang="en-US" sz="4400" b="1" dirty="0">
                <a:solidFill>
                  <a:schemeClr val="accent1"/>
                </a:solidFill>
              </a:rPr>
              <a:t>1 to 6</a:t>
            </a:r>
          </a:p>
        </p:txBody>
      </p:sp>
      <p:sp>
        <p:nvSpPr>
          <p:cNvPr id="5" name="TextBox 4">
            <a:extLst>
              <a:ext uri="{FF2B5EF4-FFF2-40B4-BE49-F238E27FC236}">
                <a16:creationId xmlns:a16="http://schemas.microsoft.com/office/drawing/2014/main" id="{E2DBCBC1-A619-40CE-A8FC-1C5AA9CD99ED}"/>
              </a:ext>
            </a:extLst>
          </p:cNvPr>
          <p:cNvSpPr txBox="1"/>
          <p:nvPr/>
        </p:nvSpPr>
        <p:spPr>
          <a:xfrm>
            <a:off x="9769941" y="1581648"/>
            <a:ext cx="2483223" cy="1938992"/>
          </a:xfrm>
          <a:prstGeom prst="rect">
            <a:avLst/>
          </a:prstGeom>
          <a:noFill/>
        </p:spPr>
        <p:txBody>
          <a:bodyPr wrap="square" rtlCol="0">
            <a:spAutoFit/>
          </a:bodyPr>
          <a:lstStyle/>
          <a:p>
            <a:r>
              <a:rPr lang="en-US" sz="4000" b="1" dirty="0"/>
              <a:t>Number attending Mass</a:t>
            </a:r>
          </a:p>
        </p:txBody>
      </p:sp>
      <p:sp>
        <p:nvSpPr>
          <p:cNvPr id="6" name="TextBox 5">
            <a:extLst>
              <a:ext uri="{FF2B5EF4-FFF2-40B4-BE49-F238E27FC236}">
                <a16:creationId xmlns:a16="http://schemas.microsoft.com/office/drawing/2014/main" id="{2252D3F2-8268-44E4-AEA8-A3D80350774E}"/>
              </a:ext>
            </a:extLst>
          </p:cNvPr>
          <p:cNvSpPr txBox="1"/>
          <p:nvPr/>
        </p:nvSpPr>
        <p:spPr>
          <a:xfrm>
            <a:off x="100200" y="182038"/>
            <a:ext cx="2904565" cy="1938992"/>
          </a:xfrm>
          <a:prstGeom prst="rect">
            <a:avLst/>
          </a:prstGeom>
          <a:noFill/>
        </p:spPr>
        <p:txBody>
          <a:bodyPr wrap="square" rtlCol="0">
            <a:spAutoFit/>
          </a:bodyPr>
          <a:lstStyle/>
          <a:p>
            <a:r>
              <a:rPr lang="en-US" sz="4000" b="1" dirty="0"/>
              <a:t>Disciples Equipped to Evangelize</a:t>
            </a:r>
          </a:p>
        </p:txBody>
      </p:sp>
      <p:sp>
        <p:nvSpPr>
          <p:cNvPr id="8" name="Left Brace 7">
            <a:extLst>
              <a:ext uri="{FF2B5EF4-FFF2-40B4-BE49-F238E27FC236}">
                <a16:creationId xmlns:a16="http://schemas.microsoft.com/office/drawing/2014/main" id="{B48B92F5-1F07-4F63-9CD0-518183D3936E}"/>
              </a:ext>
            </a:extLst>
          </p:cNvPr>
          <p:cNvSpPr/>
          <p:nvPr/>
        </p:nvSpPr>
        <p:spPr>
          <a:xfrm>
            <a:off x="2501151" y="151530"/>
            <a:ext cx="860614" cy="95112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850F6539-B002-4B98-9BBF-F4E60536DED1}"/>
              </a:ext>
            </a:extLst>
          </p:cNvPr>
          <p:cNvSpPr/>
          <p:nvPr/>
        </p:nvSpPr>
        <p:spPr>
          <a:xfrm>
            <a:off x="8229604" y="182038"/>
            <a:ext cx="1371600" cy="59829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246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CF3D4-0F7F-41F1-AEC3-BA8E3C1C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748" y="209600"/>
            <a:ext cx="5528068" cy="6013868"/>
          </a:xfrm>
          <a:prstGeom prst="rect">
            <a:avLst/>
          </a:prstGeom>
        </p:spPr>
      </p:pic>
      <p:sp>
        <p:nvSpPr>
          <p:cNvPr id="2" name="TextBox 1"/>
          <p:cNvSpPr txBox="1"/>
          <p:nvPr/>
        </p:nvSpPr>
        <p:spPr>
          <a:xfrm>
            <a:off x="9591441" y="5195671"/>
            <a:ext cx="1919241" cy="769441"/>
          </a:xfrm>
          <a:prstGeom prst="rect">
            <a:avLst/>
          </a:prstGeom>
          <a:solidFill>
            <a:schemeClr val="bg1">
              <a:lumMod val="75000"/>
            </a:schemeClr>
          </a:solidFill>
        </p:spPr>
        <p:txBody>
          <a:bodyPr wrap="square" rtlCol="0">
            <a:spAutoFit/>
          </a:bodyPr>
          <a:lstStyle/>
          <a:p>
            <a:pPr algn="ctr"/>
            <a:r>
              <a:rPr lang="en-US" sz="4400" b="1" dirty="0">
                <a:solidFill>
                  <a:schemeClr val="accent1"/>
                </a:solidFill>
              </a:rPr>
              <a:t>1 to 4</a:t>
            </a:r>
          </a:p>
        </p:txBody>
      </p:sp>
      <p:sp>
        <p:nvSpPr>
          <p:cNvPr id="5" name="TextBox 4">
            <a:extLst>
              <a:ext uri="{FF2B5EF4-FFF2-40B4-BE49-F238E27FC236}">
                <a16:creationId xmlns:a16="http://schemas.microsoft.com/office/drawing/2014/main" id="{E2DBCBC1-A619-40CE-A8FC-1C5AA9CD99ED}"/>
              </a:ext>
            </a:extLst>
          </p:cNvPr>
          <p:cNvSpPr txBox="1"/>
          <p:nvPr/>
        </p:nvSpPr>
        <p:spPr>
          <a:xfrm>
            <a:off x="9769941" y="1581648"/>
            <a:ext cx="2483223" cy="1938992"/>
          </a:xfrm>
          <a:prstGeom prst="rect">
            <a:avLst/>
          </a:prstGeom>
          <a:noFill/>
        </p:spPr>
        <p:txBody>
          <a:bodyPr wrap="square" rtlCol="0">
            <a:spAutoFit/>
          </a:bodyPr>
          <a:lstStyle/>
          <a:p>
            <a:r>
              <a:rPr lang="en-US" sz="4000" b="1" dirty="0"/>
              <a:t>Number attending Mass</a:t>
            </a:r>
          </a:p>
        </p:txBody>
      </p:sp>
      <p:sp>
        <p:nvSpPr>
          <p:cNvPr id="6" name="TextBox 5">
            <a:extLst>
              <a:ext uri="{FF2B5EF4-FFF2-40B4-BE49-F238E27FC236}">
                <a16:creationId xmlns:a16="http://schemas.microsoft.com/office/drawing/2014/main" id="{2252D3F2-8268-44E4-AEA8-A3D80350774E}"/>
              </a:ext>
            </a:extLst>
          </p:cNvPr>
          <p:cNvSpPr txBox="1"/>
          <p:nvPr/>
        </p:nvSpPr>
        <p:spPr>
          <a:xfrm>
            <a:off x="100200" y="182038"/>
            <a:ext cx="2904565" cy="1938992"/>
          </a:xfrm>
          <a:prstGeom prst="rect">
            <a:avLst/>
          </a:prstGeom>
          <a:noFill/>
        </p:spPr>
        <p:txBody>
          <a:bodyPr wrap="square" rtlCol="0">
            <a:spAutoFit/>
          </a:bodyPr>
          <a:lstStyle/>
          <a:p>
            <a:r>
              <a:rPr lang="en-US" sz="4000" b="1" dirty="0"/>
              <a:t>Disciples Equipped to Evangelize</a:t>
            </a:r>
          </a:p>
        </p:txBody>
      </p:sp>
      <p:sp>
        <p:nvSpPr>
          <p:cNvPr id="8" name="Left Brace 7">
            <a:extLst>
              <a:ext uri="{FF2B5EF4-FFF2-40B4-BE49-F238E27FC236}">
                <a16:creationId xmlns:a16="http://schemas.microsoft.com/office/drawing/2014/main" id="{B48B92F5-1F07-4F63-9CD0-518183D3936E}"/>
              </a:ext>
            </a:extLst>
          </p:cNvPr>
          <p:cNvSpPr/>
          <p:nvPr/>
        </p:nvSpPr>
        <p:spPr>
          <a:xfrm>
            <a:off x="2550360" y="209600"/>
            <a:ext cx="860614" cy="143011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850F6539-B002-4B98-9BBF-F4E60536DED1}"/>
              </a:ext>
            </a:extLst>
          </p:cNvPr>
          <p:cNvSpPr/>
          <p:nvPr/>
        </p:nvSpPr>
        <p:spPr>
          <a:xfrm>
            <a:off x="8229604" y="182038"/>
            <a:ext cx="1371600" cy="59829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4889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8565" y="564777"/>
            <a:ext cx="11134164" cy="4947472"/>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prstClr val="black">
                    <a:lumMod val="75000"/>
                    <a:lumOff val="25000"/>
                  </a:prstClr>
                </a:solidFill>
                <a:cs typeface="Times New Roman" panose="02020603050405020304" pitchFamily="18" charset="0"/>
              </a:rPr>
              <a:t>Now… calling to mind this question we asked this morning:</a:t>
            </a:r>
          </a:p>
          <a:p>
            <a:r>
              <a:rPr lang="en-US" sz="4000" dirty="0">
                <a:solidFill>
                  <a:prstClr val="black">
                    <a:lumMod val="75000"/>
                    <a:lumOff val="25000"/>
                  </a:prstClr>
                </a:solidFill>
                <a:cs typeface="Times New Roman" panose="02020603050405020304" pitchFamily="18" charset="0"/>
              </a:rPr>
              <a:t> </a:t>
            </a:r>
          </a:p>
          <a:p>
            <a:r>
              <a:rPr lang="en-US" sz="4000" i="1" dirty="0">
                <a:solidFill>
                  <a:prstClr val="black">
                    <a:lumMod val="75000"/>
                    <a:lumOff val="25000"/>
                  </a:prstClr>
                </a:solidFill>
                <a:cs typeface="Times New Roman" panose="02020603050405020304" pitchFamily="18" charset="0"/>
              </a:rPr>
              <a:t>How does it make you feel when you hear that Jesus is calling you to evangelize &amp; make disciples?</a:t>
            </a:r>
          </a:p>
          <a:p>
            <a:endParaRPr lang="en-US" sz="4000" dirty="0">
              <a:solidFill>
                <a:prstClr val="black">
                  <a:lumMod val="75000"/>
                  <a:lumOff val="25000"/>
                </a:prstClr>
              </a:solidFill>
              <a:latin typeface="Raleway"/>
              <a:cs typeface="Times New Roman" panose="02020603050405020304" pitchFamily="18" charset="0"/>
            </a:endParaRPr>
          </a:p>
          <a:p>
            <a:r>
              <a:rPr lang="en-US" sz="4000" b="1" dirty="0">
                <a:solidFill>
                  <a:schemeClr val="accent1"/>
                </a:solidFill>
                <a:latin typeface="Raleway"/>
                <a:cs typeface="Times New Roman" panose="02020603050405020304" pitchFamily="18" charset="0"/>
              </a:rPr>
              <a:t>How do you feel now?  </a:t>
            </a:r>
            <a:r>
              <a:rPr lang="en-US" sz="4000" dirty="0">
                <a:solidFill>
                  <a:prstClr val="black">
                    <a:lumMod val="75000"/>
                    <a:lumOff val="25000"/>
                  </a:prstClr>
                </a:solidFill>
                <a:latin typeface="Raleway"/>
                <a:cs typeface="Times New Roman" panose="02020603050405020304" pitchFamily="18" charset="0"/>
              </a:rPr>
              <a:t>If it’s different, write it down and add it on top of other, previous words.</a:t>
            </a:r>
            <a:endParaRPr lang="en-US" sz="3200" dirty="0">
              <a:solidFill>
                <a:prstClr val="black">
                  <a:lumMod val="75000"/>
                  <a:lumOff val="25000"/>
                </a:prstClr>
              </a:solidFill>
              <a:latin typeface="Raleway"/>
              <a:cs typeface="Times New Roman" panose="02020603050405020304" pitchFamily="18" charset="0"/>
            </a:endParaRPr>
          </a:p>
        </p:txBody>
      </p:sp>
    </p:spTree>
    <p:extLst>
      <p:ext uri="{BB962C8B-B14F-4D97-AF65-F5344CB8AC3E}">
        <p14:creationId xmlns:p14="http://schemas.microsoft.com/office/powerpoint/2010/main" val="355047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37" y="785780"/>
            <a:ext cx="10972800" cy="4435523"/>
          </a:xfrm>
          <a:solidFill>
            <a:schemeClr val="bg1"/>
          </a:solidFill>
        </p:spPr>
        <p:txBody>
          <a:bodyPr>
            <a:noAutofit/>
          </a:bodyPr>
          <a:lstStyle/>
          <a:p>
            <a:r>
              <a:rPr lang="en-US" sz="3600" dirty="0"/>
              <a:t>In your heart you know that it is not the same to live without him; what you have come to realize, what has helped you to live and given you hope, is what you also need to communicate to others. Our falling short of perfection should be no excuse; on the contrary, </a:t>
            </a:r>
            <a:r>
              <a:rPr lang="en-US" sz="3600" dirty="0">
                <a:solidFill>
                  <a:schemeClr val="accent1"/>
                </a:solidFill>
              </a:rPr>
              <a:t>mission is a constant stimulus not to remain mired in mediocrity but to continue growing</a:t>
            </a:r>
            <a:r>
              <a:rPr lang="en-US" sz="3600" dirty="0"/>
              <a:t>.</a:t>
            </a:r>
            <a:br>
              <a:rPr lang="en-US" sz="3600" dirty="0">
                <a:solidFill>
                  <a:schemeClr val="tx1"/>
                </a:solidFill>
              </a:rPr>
            </a:br>
            <a:br>
              <a:rPr lang="en-US" sz="3600" dirty="0">
                <a:solidFill>
                  <a:schemeClr val="tx1"/>
                </a:solidFill>
              </a:rPr>
            </a:br>
            <a:r>
              <a:rPr lang="en-US" sz="3600" dirty="0">
                <a:solidFill>
                  <a:schemeClr val="tx1"/>
                </a:solidFill>
              </a:rPr>
              <a:t>Pope Francis, </a:t>
            </a:r>
            <a:r>
              <a:rPr lang="en-US" sz="3600" i="1" dirty="0">
                <a:solidFill>
                  <a:schemeClr val="tx1"/>
                </a:solidFill>
              </a:rPr>
              <a:t>The Joy of the Gospel,</a:t>
            </a:r>
            <a:r>
              <a:rPr lang="en-US" sz="3600" dirty="0">
                <a:solidFill>
                  <a:schemeClr val="tx1"/>
                </a:solidFill>
              </a:rPr>
              <a:t> #121 </a:t>
            </a:r>
          </a:p>
        </p:txBody>
      </p:sp>
    </p:spTree>
    <p:extLst>
      <p:ext uri="{BB962C8B-B14F-4D97-AF65-F5344CB8AC3E}">
        <p14:creationId xmlns:p14="http://schemas.microsoft.com/office/powerpoint/2010/main" val="3348326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8265" y="96252"/>
            <a:ext cx="10486950" cy="6169794"/>
          </a:xfrm>
          <a:prstGeom prst="rect">
            <a:avLst/>
          </a:prstGeom>
        </p:spPr>
      </p:pic>
    </p:spTree>
    <p:extLst>
      <p:ext uri="{BB962C8B-B14F-4D97-AF65-F5344CB8AC3E}">
        <p14:creationId xmlns:p14="http://schemas.microsoft.com/office/powerpoint/2010/main" val="139147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37" y="785780"/>
            <a:ext cx="10972800" cy="4435523"/>
          </a:xfrm>
          <a:solidFill>
            <a:schemeClr val="bg1"/>
          </a:solidFill>
        </p:spPr>
        <p:txBody>
          <a:bodyPr>
            <a:noAutofit/>
          </a:bodyPr>
          <a:lstStyle/>
          <a:p>
            <a:r>
              <a:rPr lang="en-US" sz="3600" dirty="0">
                <a:solidFill>
                  <a:schemeClr val="accent1"/>
                </a:solidFill>
              </a:rPr>
              <a:t>Only by starting with conversion</a:t>
            </a:r>
            <a:r>
              <a:rPr lang="en-US" sz="3600" dirty="0"/>
              <a:t>, and therefore by making allowance for the interior disposition of “whoever believes,” can catechesis…fulfill it’s proper task of education in the faith…</a:t>
            </a:r>
            <a:r>
              <a:rPr lang="en-US" sz="3600" dirty="0">
                <a:solidFill>
                  <a:schemeClr val="accent1"/>
                </a:solidFill>
              </a:rPr>
              <a:t>Catechetical renewal should be based thus on prior missionary evangelization</a:t>
            </a:r>
            <a:r>
              <a:rPr lang="en-US" sz="3600" dirty="0"/>
              <a:t>.</a:t>
            </a:r>
            <a:br>
              <a:rPr lang="en-US" sz="3600" dirty="0">
                <a:solidFill>
                  <a:schemeClr val="tx1"/>
                </a:solidFill>
              </a:rPr>
            </a:br>
            <a:br>
              <a:rPr lang="en-US" sz="3600" dirty="0">
                <a:solidFill>
                  <a:schemeClr val="tx1"/>
                </a:solidFill>
              </a:rPr>
            </a:br>
            <a:r>
              <a:rPr lang="en-US" sz="3600" dirty="0">
                <a:solidFill>
                  <a:schemeClr val="tx1"/>
                </a:solidFill>
              </a:rPr>
              <a:t>General Directory for Catechesis #62</a:t>
            </a:r>
          </a:p>
        </p:txBody>
      </p:sp>
    </p:spTree>
    <p:extLst>
      <p:ext uri="{BB962C8B-B14F-4D97-AF65-F5344CB8AC3E}">
        <p14:creationId xmlns:p14="http://schemas.microsoft.com/office/powerpoint/2010/main" val="323816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ffusion of Innovation Theory  The Adoption Curve">
            <a:hlinkClick r:id="" action="ppaction://media"/>
            <a:extLst>
              <a:ext uri="{FF2B5EF4-FFF2-40B4-BE49-F238E27FC236}">
                <a16:creationId xmlns:a16="http://schemas.microsoft.com/office/drawing/2014/main" id="{2CDCC88A-6402-4BDB-AC81-8B344AA880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66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7302" y="529389"/>
            <a:ext cx="8479857" cy="646331"/>
          </a:xfrm>
          <a:prstGeom prst="rect">
            <a:avLst/>
          </a:prstGeom>
          <a:noFill/>
        </p:spPr>
        <p:txBody>
          <a:bodyPr wrap="square" rtlCol="0">
            <a:spAutoFit/>
          </a:bodyPr>
          <a:lstStyle/>
          <a:p>
            <a:pPr algn="ctr"/>
            <a:r>
              <a:rPr lang="en-US" sz="3600" dirty="0"/>
              <a:t>Rogers Innovation Adoption Curve </a:t>
            </a:r>
          </a:p>
        </p:txBody>
      </p:sp>
      <p:pic>
        <p:nvPicPr>
          <p:cNvPr id="4" name="Picture 3"/>
          <p:cNvPicPr>
            <a:picLocks noChangeAspect="1"/>
          </p:cNvPicPr>
          <p:nvPr/>
        </p:nvPicPr>
        <p:blipFill>
          <a:blip r:embed="rId3"/>
          <a:stretch>
            <a:fillRect/>
          </a:stretch>
        </p:blipFill>
        <p:spPr>
          <a:xfrm>
            <a:off x="795251" y="2050181"/>
            <a:ext cx="10333266" cy="3665670"/>
          </a:xfrm>
          <a:prstGeom prst="rect">
            <a:avLst/>
          </a:prstGeom>
        </p:spPr>
      </p:pic>
    </p:spTree>
    <p:extLst>
      <p:ext uri="{BB962C8B-B14F-4D97-AF65-F5344CB8AC3E}">
        <p14:creationId xmlns:p14="http://schemas.microsoft.com/office/powerpoint/2010/main" val="244037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The Process of Evangelization</a:t>
            </a:r>
          </a:p>
        </p:txBody>
      </p:sp>
      <p:sp>
        <p:nvSpPr>
          <p:cNvPr id="3" name="Text Placeholder 2"/>
          <p:cNvSpPr>
            <a:spLocks noGrp="1"/>
          </p:cNvSpPr>
          <p:nvPr>
            <p:ph type="body" idx="1"/>
          </p:nvPr>
        </p:nvSpPr>
        <p:spPr>
          <a:xfrm>
            <a:off x="1097280" y="4481876"/>
            <a:ext cx="10058400" cy="692450"/>
          </a:xfrm>
        </p:spPr>
        <p:txBody>
          <a:bodyPr>
            <a:normAutofit/>
          </a:bodyPr>
          <a:lstStyle/>
          <a:p>
            <a:pPr lvl="0">
              <a:buClr>
                <a:srgbClr val="D87900"/>
              </a:buClr>
            </a:pPr>
            <a:r>
              <a:rPr lang="en-US" sz="3200" dirty="0">
                <a:solidFill>
                  <a:srgbClr val="156570"/>
                </a:solidFill>
              </a:rPr>
              <a:t>Thresholds of Conversion</a:t>
            </a:r>
          </a:p>
        </p:txBody>
      </p:sp>
    </p:spTree>
    <p:extLst>
      <p:ext uri="{BB962C8B-B14F-4D97-AF65-F5344CB8AC3E}">
        <p14:creationId xmlns:p14="http://schemas.microsoft.com/office/powerpoint/2010/main" val="1392115628"/>
      </p:ext>
    </p:extLst>
  </p:cSld>
  <p:clrMapOvr>
    <a:masterClrMapping/>
  </p:clrMapOvr>
</p:sld>
</file>

<file path=ppt/theme/theme1.xml><?xml version="1.0" encoding="utf-8"?>
<a:theme xmlns:a="http://schemas.openxmlformats.org/drawingml/2006/main" name="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18444</TotalTime>
  <Words>3386</Words>
  <Application>Microsoft Office PowerPoint</Application>
  <PresentationFormat>Widescreen</PresentationFormat>
  <Paragraphs>340</Paragraphs>
  <Slides>36</Slides>
  <Notes>36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Aller</vt:lpstr>
      <vt:lpstr>Arial</vt:lpstr>
      <vt:lpstr>Calibri</vt:lpstr>
      <vt:lpstr>Century Gothic</vt:lpstr>
      <vt:lpstr>Raleway</vt:lpstr>
      <vt:lpstr>Times New Roman</vt:lpstr>
      <vt:lpstr>Retrospect</vt:lpstr>
      <vt:lpstr>Base Camp, Part 2</vt:lpstr>
      <vt:lpstr>The Challenge of Culture Change</vt:lpstr>
      <vt:lpstr>It is necessary to awaken again in believers a full relationship with Christ, mankind’s only Savior. Only from a personal relationship with Jesus can an effective evangelization develop.   Pope St. John Paul II</vt:lpstr>
      <vt:lpstr>In your heart you know that it is not the same to live without him; what you have come to realize, what has helped you to live and given you hope, is what you also need to communicate to others. Our falling short of perfection should be no excuse; on the contrary, mission is a constant stimulus not to remain mired in mediocrity but to continue growing.  Pope Francis, The Joy of the Gospel, #121 </vt:lpstr>
      <vt:lpstr>PowerPoint Presentation</vt:lpstr>
      <vt:lpstr>Only by starting with conversion, and therefore by making allowance for the interior disposition of “whoever believes,” can catechesis…fulfill it’s proper task of education in the faith…Catechetical renewal should be based thus on prior missionary evangelization.  General Directory for Catechesis #62</vt:lpstr>
      <vt:lpstr>PowerPoint Presentation</vt:lpstr>
      <vt:lpstr>PowerPoint Presentation</vt:lpstr>
      <vt:lpstr>The Process of Evangelization</vt:lpstr>
      <vt:lpstr>PowerPoint Presentation</vt:lpstr>
      <vt:lpstr>PowerPoint Presentation</vt:lpstr>
      <vt:lpstr>PowerPoint Presentation</vt:lpstr>
      <vt:lpstr>General Directory for Catechesis #56 Describing the process of continuing conversion in relation to the RCIA</vt:lpstr>
      <vt:lpstr>PowerPoint Presentation</vt:lpstr>
      <vt:lpstr>PowerPoint Presentation</vt:lpstr>
      <vt:lpstr>PowerPoint Presentation</vt:lpstr>
      <vt:lpstr>PowerPoint Presentation</vt:lpstr>
      <vt:lpstr>PowerPoint Presentation</vt:lpstr>
      <vt:lpstr>PowerPoint Presentation</vt:lpstr>
      <vt:lpstr>Sharing the  Good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Evangelization Strategy</vt:lpstr>
      <vt:lpstr>How do you turn them (dark) green? </vt:lpstr>
      <vt:lpstr>PowerPoint Presentation</vt:lpstr>
      <vt:lpstr>PowerPoint Presentation</vt:lpstr>
      <vt:lpstr>PowerPoint Presentation</vt:lpstr>
      <vt:lpstr>PowerPoint Presentation</vt:lpstr>
      <vt:lpstr>PowerPoint Presentation</vt:lpstr>
    </vt:vector>
  </TitlesOfParts>
  <Company>Catholic Archdiocese of Omaha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 Hazen</dc:creator>
  <cp:lastModifiedBy>Marc Cardaronella</cp:lastModifiedBy>
  <cp:revision>196</cp:revision>
  <cp:lastPrinted>2019-05-10T22:39:52Z</cp:lastPrinted>
  <dcterms:created xsi:type="dcterms:W3CDTF">2016-09-19T14:13:22Z</dcterms:created>
  <dcterms:modified xsi:type="dcterms:W3CDTF">2019-05-30T19:00:50Z</dcterms:modified>
</cp:coreProperties>
</file>