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798" r:id="rId2"/>
    <p:sldMasterId id="2147483810" r:id="rId3"/>
  </p:sldMasterIdLst>
  <p:notesMasterIdLst>
    <p:notesMasterId r:id="rId47"/>
  </p:notesMasterIdLst>
  <p:sldIdLst>
    <p:sldId id="423" r:id="rId4"/>
    <p:sldId id="444" r:id="rId5"/>
    <p:sldId id="442" r:id="rId6"/>
    <p:sldId id="443" r:id="rId7"/>
    <p:sldId id="428" r:id="rId8"/>
    <p:sldId id="422" r:id="rId9"/>
    <p:sldId id="411" r:id="rId10"/>
    <p:sldId id="432" r:id="rId11"/>
    <p:sldId id="318" r:id="rId12"/>
    <p:sldId id="377" r:id="rId13"/>
    <p:sldId id="424" r:id="rId14"/>
    <p:sldId id="323" r:id="rId15"/>
    <p:sldId id="324" r:id="rId16"/>
    <p:sldId id="417" r:id="rId17"/>
    <p:sldId id="418" r:id="rId18"/>
    <p:sldId id="425" r:id="rId19"/>
    <p:sldId id="402" r:id="rId20"/>
    <p:sldId id="403" r:id="rId21"/>
    <p:sldId id="404" r:id="rId22"/>
    <p:sldId id="439" r:id="rId23"/>
    <p:sldId id="371" r:id="rId24"/>
    <p:sldId id="329" r:id="rId25"/>
    <p:sldId id="374" r:id="rId26"/>
    <p:sldId id="440" r:id="rId27"/>
    <p:sldId id="441" r:id="rId28"/>
    <p:sldId id="421" r:id="rId29"/>
    <p:sldId id="426" r:id="rId30"/>
    <p:sldId id="414" r:id="rId31"/>
    <p:sldId id="431" r:id="rId32"/>
    <p:sldId id="436" r:id="rId33"/>
    <p:sldId id="264" r:id="rId34"/>
    <p:sldId id="257" r:id="rId35"/>
    <p:sldId id="434" r:id="rId36"/>
    <p:sldId id="435" r:id="rId37"/>
    <p:sldId id="262" r:id="rId38"/>
    <p:sldId id="263" r:id="rId39"/>
    <p:sldId id="415" r:id="rId40"/>
    <p:sldId id="437" r:id="rId41"/>
    <p:sldId id="427" r:id="rId42"/>
    <p:sldId id="310" r:id="rId43"/>
    <p:sldId id="309" r:id="rId44"/>
    <p:sldId id="385" r:id="rId45"/>
    <p:sldId id="386"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 Dejka" initials="AJD" lastIdx="1" clrIdx="0">
    <p:extLst>
      <p:ext uri="{19B8F6BF-5375-455C-9EA6-DF929625EA0E}">
        <p15:presenceInfo xmlns:p15="http://schemas.microsoft.com/office/powerpoint/2012/main" userId="S-1-5-21-1851126638-386883875-3603312710-8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D6388-9DCB-4D5E-B821-932AF56DCDE0}" v="17" dt="2019-05-24T21:01:36.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1" autoAdjust="0"/>
    <p:restoredTop sz="55433" autoAdjust="0"/>
  </p:normalViewPr>
  <p:slideViewPr>
    <p:cSldViewPr snapToGrid="0">
      <p:cViewPr varScale="1">
        <p:scale>
          <a:sx n="40" d="100"/>
          <a:sy n="40" d="100"/>
        </p:scale>
        <p:origin x="1902"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o Durando" userId="06ffda49-0c53-40c5-90ca-bcf886cab45b" providerId="ADAL" clId="{4C7D6388-9DCB-4D5E-B821-932AF56DCDE0}"/>
    <pc:docChg chg="modSld">
      <pc:chgData name="Dino Durando" userId="06ffda49-0c53-40c5-90ca-bcf886cab45b" providerId="ADAL" clId="{4C7D6388-9DCB-4D5E-B821-932AF56DCDE0}" dt="2019-05-24T21:01:36.413" v="16" actId="20577"/>
      <pc:docMkLst>
        <pc:docMk/>
      </pc:docMkLst>
      <pc:sldChg chg="modNotesTx">
        <pc:chgData name="Dino Durando" userId="06ffda49-0c53-40c5-90ca-bcf886cab45b" providerId="ADAL" clId="{4C7D6388-9DCB-4D5E-B821-932AF56DCDE0}" dt="2019-05-24T21:01:36.413" v="16" actId="20577"/>
        <pc:sldMkLst>
          <pc:docMk/>
          <pc:sldMk cId="3148520232" sldId="4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5E37BD26-01B2-4DB2-96CC-51B76D7C1C25}" type="datetimeFigureOut">
              <a:rPr lang="en-US" smtClean="0"/>
              <a:t>5/24/2019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7" tIns="46589" rIns="93177" bIns="46589" rtlCol="0" anchor="b"/>
          <a:lstStyle>
            <a:lvl1pPr algn="r">
              <a:defRPr sz="1200"/>
            </a:lvl1pPr>
          </a:lstStyle>
          <a:p>
            <a:fld id="{F4888151-5C7A-4128-9F2D-2D556145E1A9}" type="slidenum">
              <a:rPr lang="en-US" smtClean="0"/>
              <a:t>‹#›</a:t>
            </a:fld>
            <a:endParaRPr lang="en-US"/>
          </a:p>
        </p:txBody>
      </p:sp>
    </p:spTree>
    <p:extLst>
      <p:ext uri="{BB962C8B-B14F-4D97-AF65-F5344CB8AC3E}">
        <p14:creationId xmlns:p14="http://schemas.microsoft.com/office/powerpoint/2010/main" val="154486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a:t>
            </a:fld>
            <a:endParaRPr lang="en-US"/>
          </a:p>
        </p:txBody>
      </p:sp>
    </p:spTree>
    <p:extLst>
      <p:ext uri="{BB962C8B-B14F-4D97-AF65-F5344CB8AC3E}">
        <p14:creationId xmlns:p14="http://schemas.microsoft.com/office/powerpoint/2010/main" val="828200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read silently. </a:t>
            </a:r>
          </a:p>
          <a:p>
            <a:endParaRPr lang="en-US" dirty="0"/>
          </a:p>
          <a:p>
            <a:r>
              <a:rPr lang="en-US" dirty="0"/>
              <a:t>Say: This is what we’re here to talk about today, a parish culture where everything—the “customs, ways of doing things, times and schedules, language and structures,” all the parish’s energies, are channeled toward evangelization. </a:t>
            </a:r>
          </a:p>
        </p:txBody>
      </p:sp>
      <p:sp>
        <p:nvSpPr>
          <p:cNvPr id="4" name="Slide Number Placeholder 3"/>
          <p:cNvSpPr>
            <a:spLocks noGrp="1"/>
          </p:cNvSpPr>
          <p:nvPr>
            <p:ph type="sldNum" sz="quarter" idx="5"/>
          </p:nvPr>
        </p:nvSpPr>
        <p:spPr/>
        <p:txBody>
          <a:bodyPr/>
          <a:lstStyle/>
          <a:p>
            <a:fld id="{F4888151-5C7A-4128-9F2D-2D556145E1A9}" type="slidenum">
              <a:rPr lang="en-US" smtClean="0"/>
              <a:t>10</a:t>
            </a:fld>
            <a:endParaRPr lang="en-US"/>
          </a:p>
        </p:txBody>
      </p:sp>
    </p:spTree>
    <p:extLst>
      <p:ext uri="{BB962C8B-B14F-4D97-AF65-F5344CB8AC3E}">
        <p14:creationId xmlns:p14="http://schemas.microsoft.com/office/powerpoint/2010/main" val="37804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11</a:t>
            </a:fld>
            <a:endParaRPr lang="en-US"/>
          </a:p>
        </p:txBody>
      </p:sp>
    </p:spTree>
    <p:extLst>
      <p:ext uri="{BB962C8B-B14F-4D97-AF65-F5344CB8AC3E}">
        <p14:creationId xmlns:p14="http://schemas.microsoft.com/office/powerpoint/2010/main" val="222243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 you expect an egg to produce? A chicken. </a:t>
            </a:r>
          </a:p>
          <a:p>
            <a:endParaRPr lang="en-US" dirty="0"/>
          </a:p>
          <a:p>
            <a:r>
              <a:rPr lang="en-US" dirty="0"/>
              <a:t>Ask: From the quotes we’ve been reading, what should we expect a parish to produce? Disciples. </a:t>
            </a:r>
          </a:p>
          <a:p>
            <a:endParaRPr lang="en-US" dirty="0"/>
          </a:p>
          <a:p>
            <a:r>
              <a:rPr lang="en-US" dirty="0"/>
              <a:t>Ask: However, what has to be in a parish for it to produce disciples? Disciples. </a:t>
            </a:r>
          </a:p>
          <a:p>
            <a:endParaRPr lang="en-US" dirty="0"/>
          </a:p>
          <a:p>
            <a:r>
              <a:rPr lang="en-US" dirty="0"/>
              <a:t>What comes first, the chicken or the egg?</a:t>
            </a:r>
          </a:p>
          <a:p>
            <a:endParaRPr lang="en-US" dirty="0"/>
          </a:p>
          <a:p>
            <a:r>
              <a:rPr lang="en-US" dirty="0"/>
              <a:t>Do you have disciples? Are they equipped to make disciples? That’s what it’s all about. </a:t>
            </a:r>
          </a:p>
        </p:txBody>
      </p:sp>
      <p:sp>
        <p:nvSpPr>
          <p:cNvPr id="4" name="Slide Number Placeholder 3"/>
          <p:cNvSpPr>
            <a:spLocks noGrp="1"/>
          </p:cNvSpPr>
          <p:nvPr>
            <p:ph type="sldNum" sz="quarter" idx="5"/>
          </p:nvPr>
        </p:nvSpPr>
        <p:spPr/>
        <p:txBody>
          <a:bodyPr/>
          <a:lstStyle/>
          <a:p>
            <a:fld id="{F4888151-5C7A-4128-9F2D-2D556145E1A9}" type="slidenum">
              <a:rPr lang="en-US" smtClean="0"/>
              <a:t>12</a:t>
            </a:fld>
            <a:endParaRPr lang="en-US"/>
          </a:p>
        </p:txBody>
      </p:sp>
    </p:spTree>
    <p:extLst>
      <p:ext uri="{BB962C8B-B14F-4D97-AF65-F5344CB8AC3E}">
        <p14:creationId xmlns:p14="http://schemas.microsoft.com/office/powerpoint/2010/main" val="1764278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Primary purpose of Base Camp </a:t>
            </a:r>
            <a:r>
              <a:rPr lang="en-US" baseline="0" dirty="0"/>
              <a:t>is building understanding about a culture of discipleship and evangelization. </a:t>
            </a:r>
          </a:p>
          <a:p>
            <a:endParaRPr lang="en-US" baseline="0" dirty="0"/>
          </a:p>
          <a:p>
            <a:r>
              <a:rPr lang="en-US" baseline="0" dirty="0"/>
              <a:t>Today, we’ll bring everyone on your team to the same level. We’ll have everyone speaking the same language, so you can make a useful assessment of your current parish situation and leave with an understanding of your next steps. </a:t>
            </a:r>
          </a:p>
          <a:p>
            <a:endParaRPr lang="en-US" baseline="0" dirty="0"/>
          </a:p>
          <a:p>
            <a:r>
              <a:rPr lang="en-US" baseline="0" dirty="0"/>
              <a:t>The practical actions will come later. </a:t>
            </a:r>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13</a:t>
            </a:fld>
            <a:endParaRPr lang="en-US"/>
          </a:p>
        </p:txBody>
      </p:sp>
    </p:spTree>
    <p:extLst>
      <p:ext uri="{BB962C8B-B14F-4D97-AF65-F5344CB8AC3E}">
        <p14:creationId xmlns:p14="http://schemas.microsoft.com/office/powerpoint/2010/main" val="380394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 this slide and move on to the next. </a:t>
            </a:r>
          </a:p>
        </p:txBody>
      </p:sp>
      <p:sp>
        <p:nvSpPr>
          <p:cNvPr id="4" name="Slide Number Placeholder 3"/>
          <p:cNvSpPr>
            <a:spLocks noGrp="1"/>
          </p:cNvSpPr>
          <p:nvPr>
            <p:ph type="sldNum" sz="quarter" idx="10"/>
          </p:nvPr>
        </p:nvSpPr>
        <p:spPr/>
        <p:txBody>
          <a:bodyPr/>
          <a:lstStyle/>
          <a:p>
            <a:fld id="{F4888151-5C7A-4128-9F2D-2D556145E1A9}" type="slidenum">
              <a:rPr lang="en-US" smtClean="0"/>
              <a:t>14</a:t>
            </a:fld>
            <a:endParaRPr lang="en-US"/>
          </a:p>
        </p:txBody>
      </p:sp>
    </p:spTree>
    <p:extLst>
      <p:ext uri="{BB962C8B-B14F-4D97-AF65-F5344CB8AC3E}">
        <p14:creationId xmlns:p14="http://schemas.microsoft.com/office/powerpoint/2010/main" val="180889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a:t>
            </a:r>
          </a:p>
          <a:p>
            <a:r>
              <a:rPr lang="en-US" dirty="0"/>
              <a:t>1. We won’t provide one or two perfect solutions. There’s many to choose from and many ways to apply them. </a:t>
            </a:r>
          </a:p>
          <a:p>
            <a:endParaRPr lang="en-US" dirty="0"/>
          </a:p>
          <a:p>
            <a:r>
              <a:rPr lang="en-US" dirty="0"/>
              <a:t>2. This will take a long term effort. Needs patience and fortitude. </a:t>
            </a:r>
          </a:p>
          <a:p>
            <a:endParaRPr lang="en-US" dirty="0"/>
          </a:p>
          <a:p>
            <a:r>
              <a:rPr lang="en-US" dirty="0"/>
              <a:t>3. This will cost you: The process will challenge assumptions. Being part of a shift in culture is always difficult. </a:t>
            </a:r>
          </a:p>
        </p:txBody>
      </p:sp>
      <p:sp>
        <p:nvSpPr>
          <p:cNvPr id="4" name="Slide Number Placeholder 3"/>
          <p:cNvSpPr>
            <a:spLocks noGrp="1"/>
          </p:cNvSpPr>
          <p:nvPr>
            <p:ph type="sldNum" sz="quarter" idx="5"/>
          </p:nvPr>
        </p:nvSpPr>
        <p:spPr/>
        <p:txBody>
          <a:bodyPr/>
          <a:lstStyle/>
          <a:p>
            <a:fld id="{F4888151-5C7A-4128-9F2D-2D556145E1A9}" type="slidenum">
              <a:rPr lang="en-US" smtClean="0"/>
              <a:t>15</a:t>
            </a:fld>
            <a:endParaRPr lang="en-US"/>
          </a:p>
        </p:txBody>
      </p:sp>
    </p:spTree>
    <p:extLst>
      <p:ext uri="{BB962C8B-B14F-4D97-AF65-F5344CB8AC3E}">
        <p14:creationId xmlns:p14="http://schemas.microsoft.com/office/powerpoint/2010/main" val="92224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Before we can figure out where we need to go, we have to know where we are right now…and who we’re trying to take with us. </a:t>
            </a:r>
          </a:p>
        </p:txBody>
      </p:sp>
      <p:sp>
        <p:nvSpPr>
          <p:cNvPr id="4" name="Slide Number Placeholder 3"/>
          <p:cNvSpPr>
            <a:spLocks noGrp="1"/>
          </p:cNvSpPr>
          <p:nvPr>
            <p:ph type="sldNum" sz="quarter" idx="5"/>
          </p:nvPr>
        </p:nvSpPr>
        <p:spPr/>
        <p:txBody>
          <a:bodyPr/>
          <a:lstStyle/>
          <a:p>
            <a:fld id="{F4888151-5C7A-4128-9F2D-2D556145E1A9}" type="slidenum">
              <a:rPr lang="en-US" smtClean="0"/>
              <a:t>16</a:t>
            </a:fld>
            <a:endParaRPr lang="en-US"/>
          </a:p>
        </p:txBody>
      </p:sp>
    </p:spTree>
    <p:extLst>
      <p:ext uri="{BB962C8B-B14F-4D97-AF65-F5344CB8AC3E}">
        <p14:creationId xmlns:p14="http://schemas.microsoft.com/office/powerpoint/2010/main" val="3515392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use 100 popsicle sticks -</a:t>
            </a:r>
            <a:r>
              <a:rPr lang="en-US" baseline="0" dirty="0"/>
              <a:t> (county pop/100)</a:t>
            </a:r>
          </a:p>
          <a:p>
            <a:endParaRPr lang="en-US" baseline="0" dirty="0"/>
          </a:p>
          <a:p>
            <a:r>
              <a:rPr lang="en-US" dirty="0"/>
              <a:t>Say: At your table, you have 3 buckets representing categories of population: Catholics, all other religions, and Unaffiliated. You also have 100 sticks, where each stick represents 358 people. Work among yourselves to guess how many sticks go in each bucket. Basically, you’re working out the percentage of population in each category.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03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18</a:t>
            </a:fld>
            <a:endParaRPr lang="en-US"/>
          </a:p>
        </p:txBody>
      </p:sp>
    </p:spTree>
    <p:extLst>
      <p:ext uri="{BB962C8B-B14F-4D97-AF65-F5344CB8AC3E}">
        <p14:creationId xmlns:p14="http://schemas.microsoft.com/office/powerpoint/2010/main" val="65502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Here’s how it breaks out. </a:t>
            </a:r>
          </a:p>
          <a:p>
            <a:endParaRPr lang="en-US" dirty="0"/>
          </a:p>
          <a:p>
            <a:r>
              <a:rPr lang="en-US" dirty="0"/>
              <a:t>Ask: Are you surprised at the results? </a:t>
            </a:r>
          </a:p>
          <a:p>
            <a:endParaRPr lang="en-US" dirty="0"/>
          </a:p>
          <a:p>
            <a:r>
              <a:rPr lang="en-US" dirty="0"/>
              <a:t>Solicit reactions and briefly discuss comments.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759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Pray, read the ENTIRE </a:t>
            </a:r>
            <a:r>
              <a:rPr lang="en-US"/>
              <a:t>scripture passage </a:t>
            </a:r>
            <a:r>
              <a:rPr lang="en-US" dirty="0"/>
              <a:t>and pray extemporaneous prayer for the needs of the day.  Invoke the Holy Spirit!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 Scripture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Mt. 13:1-9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That same day Jesus went out of the house and sat beside the sea.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great crowds gathered about him, so that he got into a boat and sat there; and the whole crowd stood on the beach.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And he told them many things in parables, saying: "A sower went out to sow.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And as he sowed, some seeds fell along the path, and the birds came and devoured them.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Other seeds fell on rocky ground, where they had not much soil, and immediately they sprang up, since they had no depth of soil,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 but when the sun rose they were scorched; and since they had no root they withered away.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Other seeds fell upon thorns, and the thorns grew up and choked them.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Other seeds fell on good soil and brought forth grain, some a hundredfold, some sixty, some thirty. </a:t>
            </a:r>
            <a:br>
              <a:rPr lang="en-US" dirty="0"/>
            </a:b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He who has ears, let him hear." </a:t>
            </a:r>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a:t>
            </a:fld>
            <a:endParaRPr lang="en-US"/>
          </a:p>
        </p:txBody>
      </p:sp>
    </p:spTree>
    <p:extLst>
      <p:ext uri="{BB962C8B-B14F-4D97-AF65-F5344CB8AC3E}">
        <p14:creationId xmlns:p14="http://schemas.microsoft.com/office/powerpoint/2010/main" val="217017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Here’s how it breaks out. </a:t>
            </a:r>
          </a:p>
          <a:p>
            <a:endParaRPr lang="en-US" dirty="0"/>
          </a:p>
          <a:p>
            <a:r>
              <a:rPr lang="en-US" dirty="0"/>
              <a:t>Ask: Are you surprised at the results? </a:t>
            </a:r>
          </a:p>
          <a:p>
            <a:endParaRPr lang="en-US" dirty="0"/>
          </a:p>
          <a:p>
            <a:r>
              <a:rPr lang="en-US" dirty="0"/>
              <a:t>Solicit reactions and briefly discuss comments.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96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Post-Christian Ranking comes from The </a:t>
            </a:r>
            <a:r>
              <a:rPr lang="en-US" dirty="0" err="1"/>
              <a:t>Barna</a:t>
            </a:r>
            <a:r>
              <a:rPr lang="en-US" dirty="0"/>
              <a:t> Group, a private, not-for-profit research group that analyzes cultural trends related to values, beliefs, attitudes, and behaviors. </a:t>
            </a:r>
          </a:p>
          <a:p>
            <a:endParaRPr lang="en-US" dirty="0"/>
          </a:p>
          <a:p>
            <a:r>
              <a:rPr lang="en-US" dirty="0"/>
              <a:t>It’s a metric to measure the changing religious landscape of American culture. To qualify as “Post-Christian” an individual must meet 9 out of 16 criteria identifying a lack of Christian identity, belief, and practice (add narrative of several criteria). Things like: </a:t>
            </a:r>
          </a:p>
          <a:p>
            <a:pPr marL="171450" indent="-171450">
              <a:buFont typeface="Arial" panose="020B0604020202020204" pitchFamily="34" charset="0"/>
              <a:buChar char="•"/>
            </a:pPr>
            <a:r>
              <a:rPr lang="en-US" dirty="0"/>
              <a:t>Disagree faith is important in their lives</a:t>
            </a:r>
          </a:p>
          <a:p>
            <a:pPr marL="171450" indent="-171450">
              <a:buFont typeface="Arial" panose="020B0604020202020204" pitchFamily="34" charset="0"/>
              <a:buChar char="•"/>
            </a:pPr>
            <a:r>
              <a:rPr lang="en-US" dirty="0"/>
              <a:t>Have not prayed to God in the last week</a:t>
            </a:r>
          </a:p>
          <a:p>
            <a:pPr marL="171450" indent="-171450">
              <a:buFont typeface="Arial" panose="020B0604020202020204" pitchFamily="34" charset="0"/>
              <a:buChar char="•"/>
            </a:pPr>
            <a:r>
              <a:rPr lang="en-US" dirty="0"/>
              <a:t>Have not read the Bible in the last week</a:t>
            </a:r>
          </a:p>
          <a:p>
            <a:pPr marL="171450" indent="-171450">
              <a:buFont typeface="Arial" panose="020B0604020202020204" pitchFamily="34" charset="0"/>
              <a:buChar char="•"/>
            </a:pPr>
            <a:r>
              <a:rPr lang="en-US" dirty="0"/>
              <a:t>Have not attended a Christian church in the last 6 months</a:t>
            </a:r>
          </a:p>
          <a:p>
            <a:endParaRPr lang="en-US" dirty="0"/>
          </a:p>
          <a:p>
            <a:r>
              <a:rPr lang="en-US" dirty="0"/>
              <a:t>This goes beyond loosely identifying as Christian to what people actually believe and how they practice. It gives a more accurate picture of belief and unbelief in American cities. </a:t>
            </a:r>
          </a:p>
          <a:p>
            <a:endParaRPr lang="en-US" dirty="0"/>
          </a:p>
          <a:p>
            <a:r>
              <a:rPr lang="en-US" dirty="0"/>
              <a:t>So, here’s a little exercise. At your table, rank the following cities in order of most to least Post-Christian. When you’re done we’ll look at the results together. </a:t>
            </a:r>
          </a:p>
        </p:txBody>
      </p:sp>
      <p:sp>
        <p:nvSpPr>
          <p:cNvPr id="4" name="Slide Number Placeholder 3"/>
          <p:cNvSpPr>
            <a:spLocks noGrp="1"/>
          </p:cNvSpPr>
          <p:nvPr>
            <p:ph type="sldNum" sz="quarter" idx="5"/>
          </p:nvPr>
        </p:nvSpPr>
        <p:spPr/>
        <p:txBody>
          <a:bodyPr/>
          <a:lstStyle/>
          <a:p>
            <a:fld id="{F4888151-5C7A-4128-9F2D-2D556145E1A9}" type="slidenum">
              <a:rPr lang="en-US" smtClean="0"/>
              <a:t>21</a:t>
            </a:fld>
            <a:endParaRPr lang="en-US"/>
          </a:p>
        </p:txBody>
      </p:sp>
    </p:spTree>
    <p:extLst>
      <p:ext uri="{BB962C8B-B14F-4D97-AF65-F5344CB8AC3E}">
        <p14:creationId xmlns:p14="http://schemas.microsoft.com/office/powerpoint/2010/main" val="2063509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22</a:t>
            </a:fld>
            <a:endParaRPr lang="en-US"/>
          </a:p>
        </p:txBody>
      </p:sp>
    </p:spTree>
    <p:extLst>
      <p:ext uri="{BB962C8B-B14F-4D97-AF65-F5344CB8AC3E}">
        <p14:creationId xmlns:p14="http://schemas.microsoft.com/office/powerpoint/2010/main" val="2511137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Any thoughts? </a:t>
            </a:r>
          </a:p>
          <a:p>
            <a:endParaRPr lang="en-US" dirty="0"/>
          </a:p>
          <a:p>
            <a:endParaRPr lang="en-US" dirty="0"/>
          </a:p>
          <a:p>
            <a:r>
              <a:rPr lang="en-US" dirty="0"/>
              <a:t>Change these cities</a:t>
            </a:r>
          </a:p>
        </p:txBody>
      </p:sp>
      <p:sp>
        <p:nvSpPr>
          <p:cNvPr id="4" name="Slide Number Placeholder 3"/>
          <p:cNvSpPr>
            <a:spLocks noGrp="1"/>
          </p:cNvSpPr>
          <p:nvPr>
            <p:ph type="sldNum" sz="quarter" idx="5"/>
          </p:nvPr>
        </p:nvSpPr>
        <p:spPr/>
        <p:txBody>
          <a:bodyPr/>
          <a:lstStyle/>
          <a:p>
            <a:fld id="{F4888151-5C7A-4128-9F2D-2D556145E1A9}" type="slidenum">
              <a:rPr lang="en-US" smtClean="0"/>
              <a:t>23</a:t>
            </a:fld>
            <a:endParaRPr lang="en-US"/>
          </a:p>
        </p:txBody>
      </p:sp>
    </p:spTree>
    <p:extLst>
      <p:ext uri="{BB962C8B-B14F-4D97-AF65-F5344CB8AC3E}">
        <p14:creationId xmlns:p14="http://schemas.microsoft.com/office/powerpoint/2010/main" val="472822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 are the numbers since 1976.</a:t>
            </a:r>
          </a:p>
          <a:p>
            <a:endParaRPr lang="en-US" dirty="0"/>
          </a:p>
          <a:p>
            <a:r>
              <a:rPr lang="en-US" dirty="0"/>
              <a:t>The BLUE line is the projected rate of growth compared to the overall population growth of our entire diocese… this is the maintenance level (same percent of population remains as mass-going Catholics using 1976 as “Year Zero.”</a:t>
            </a:r>
          </a:p>
          <a:p>
            <a:endParaRPr lang="en-US" dirty="0"/>
          </a:p>
          <a:p>
            <a:r>
              <a:rPr lang="en-US" dirty="0"/>
              <a:t>The YELLOW line is actual attendance taken from Spirituality Report information provided by each parish.  44,408 is the 2018 number, the final projection for 2020 at the current rate of decline is 41,600.</a:t>
            </a:r>
          </a:p>
          <a:p>
            <a:endParaRPr lang="en-US" dirty="0"/>
          </a:p>
          <a:p>
            <a:r>
              <a:rPr lang="en-US" dirty="0"/>
              <a:t>Ask: What do these trends tell you?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78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Here’s how it breaks out. </a:t>
            </a:r>
          </a:p>
          <a:p>
            <a:endParaRPr lang="en-US" dirty="0"/>
          </a:p>
          <a:p>
            <a:r>
              <a:rPr lang="en-US" dirty="0"/>
              <a:t>Ask: Are you surprised at the results? </a:t>
            </a:r>
          </a:p>
          <a:p>
            <a:endParaRPr lang="en-US" dirty="0"/>
          </a:p>
          <a:p>
            <a:r>
              <a:rPr lang="en-US" dirty="0"/>
              <a:t>Solicit reactions and briefly discuss comments.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125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 you see? What do these two graphs tell you? Discuss at your tables. </a:t>
            </a:r>
          </a:p>
          <a:p>
            <a:endParaRPr lang="en-US" dirty="0"/>
          </a:p>
          <a:p>
            <a:r>
              <a:rPr lang="en-US" dirty="0"/>
              <a:t>Have facilitators get a sense of where the discussion is going, then ask a few facilitators to share what they see. </a:t>
            </a:r>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26</a:t>
            </a:fld>
            <a:endParaRPr lang="en-US"/>
          </a:p>
        </p:txBody>
      </p:sp>
    </p:spTree>
    <p:extLst>
      <p:ext uri="{BB962C8B-B14F-4D97-AF65-F5344CB8AC3E}">
        <p14:creationId xmlns:p14="http://schemas.microsoft.com/office/powerpoint/2010/main" val="318666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If we continue along the current trends, we’ll decrease so much that we won’t have the critical mass necessary to turn these numbers around. Something must be done and it needs to happen now, before it’s too late. </a:t>
            </a:r>
          </a:p>
          <a:p>
            <a:endParaRPr lang="en-US" dirty="0"/>
          </a:p>
          <a:p>
            <a:r>
              <a:rPr lang="en-US" dirty="0"/>
              <a:t>We need a “New Evangelization” and it must include all of us. There aren’t enough clergy to engage all those people. There aren’t enough parish staff either. The call for this New Evangelization is for “all hands on deck” – that means everyone. </a:t>
            </a:r>
          </a:p>
        </p:txBody>
      </p:sp>
      <p:sp>
        <p:nvSpPr>
          <p:cNvPr id="4" name="Slide Number Placeholder 3"/>
          <p:cNvSpPr>
            <a:spLocks noGrp="1"/>
          </p:cNvSpPr>
          <p:nvPr>
            <p:ph type="sldNum" sz="quarter" idx="5"/>
          </p:nvPr>
        </p:nvSpPr>
        <p:spPr/>
        <p:txBody>
          <a:bodyPr/>
          <a:lstStyle/>
          <a:p>
            <a:fld id="{F4888151-5C7A-4128-9F2D-2D556145E1A9}" type="slidenum">
              <a:rPr lang="en-US" smtClean="0"/>
              <a:t>27</a:t>
            </a:fld>
            <a:endParaRPr lang="en-US"/>
          </a:p>
        </p:txBody>
      </p:sp>
    </p:spTree>
    <p:extLst>
      <p:ext uri="{BB962C8B-B14F-4D97-AF65-F5344CB8AC3E}">
        <p14:creationId xmlns:p14="http://schemas.microsoft.com/office/powerpoint/2010/main" val="705749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this silently. </a:t>
            </a:r>
          </a:p>
        </p:txBody>
      </p:sp>
      <p:sp>
        <p:nvSpPr>
          <p:cNvPr id="4" name="Slide Number Placeholder 3"/>
          <p:cNvSpPr>
            <a:spLocks noGrp="1"/>
          </p:cNvSpPr>
          <p:nvPr>
            <p:ph type="sldNum" sz="quarter" idx="5"/>
          </p:nvPr>
        </p:nvSpPr>
        <p:spPr/>
        <p:txBody>
          <a:bodyPr/>
          <a:lstStyle/>
          <a:p>
            <a:fld id="{F4888151-5C7A-4128-9F2D-2D556145E1A9}" type="slidenum">
              <a:rPr lang="en-US" smtClean="0"/>
              <a:t>28</a:t>
            </a:fld>
            <a:endParaRPr lang="en-US"/>
          </a:p>
        </p:txBody>
      </p:sp>
    </p:spTree>
    <p:extLst>
      <p:ext uri="{BB962C8B-B14F-4D97-AF65-F5344CB8AC3E}">
        <p14:creationId xmlns:p14="http://schemas.microsoft.com/office/powerpoint/2010/main" val="957393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this silently. </a:t>
            </a:r>
          </a:p>
          <a:p>
            <a:endParaRPr lang="en-US" dirty="0"/>
          </a:p>
          <a:p>
            <a:r>
              <a:rPr lang="en-US" dirty="0"/>
              <a:t>Ask: Who is challenged to participate in this new evangelization? Every Christian. </a:t>
            </a:r>
          </a:p>
        </p:txBody>
      </p:sp>
      <p:sp>
        <p:nvSpPr>
          <p:cNvPr id="4" name="Slide Number Placeholder 3"/>
          <p:cNvSpPr>
            <a:spLocks noGrp="1"/>
          </p:cNvSpPr>
          <p:nvPr>
            <p:ph type="sldNum" sz="quarter" idx="5"/>
          </p:nvPr>
        </p:nvSpPr>
        <p:spPr/>
        <p:txBody>
          <a:bodyPr/>
          <a:lstStyle/>
          <a:p>
            <a:fld id="{F4888151-5C7A-4128-9F2D-2D556145E1A9}" type="slidenum">
              <a:rPr lang="en-US" smtClean="0"/>
              <a:t>29</a:t>
            </a:fld>
            <a:endParaRPr lang="en-US"/>
          </a:p>
        </p:txBody>
      </p:sp>
    </p:spTree>
    <p:extLst>
      <p:ext uri="{BB962C8B-B14F-4D97-AF65-F5344CB8AC3E}">
        <p14:creationId xmlns:p14="http://schemas.microsoft.com/office/powerpoint/2010/main" val="321979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prepare for Base camp, the one-day workshop that will equip your discipleship team to create a Clear Path for Discipleship for your parish (school, etc.)  This evening we are doing the preparation work for the climb.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855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Pair and share</a:t>
            </a:r>
          </a:p>
          <a:p>
            <a:endParaRPr lang="en-US" dirty="0"/>
          </a:p>
          <a:p>
            <a:r>
              <a:rPr lang="en-US" dirty="0"/>
              <a:t>As you’re discussing things, if there’s a word that describes what you’re feeling and thinking, ******write it on a sticky note and put them on the wall</a:t>
            </a:r>
          </a:p>
          <a:p>
            <a:endParaRPr lang="en-US" dirty="0"/>
          </a:p>
          <a:p>
            <a:r>
              <a:rPr lang="en-US" dirty="0"/>
              <a:t>Draw out from pastor and several other people</a:t>
            </a:r>
          </a:p>
        </p:txBody>
      </p:sp>
      <p:sp>
        <p:nvSpPr>
          <p:cNvPr id="4" name="Slide Number Placeholder 3"/>
          <p:cNvSpPr>
            <a:spLocks noGrp="1"/>
          </p:cNvSpPr>
          <p:nvPr>
            <p:ph type="sldNum" sz="quarter" idx="5"/>
          </p:nvPr>
        </p:nvSpPr>
        <p:spPr/>
        <p:txBody>
          <a:bodyPr/>
          <a:lstStyle/>
          <a:p>
            <a:fld id="{F4888151-5C7A-4128-9F2D-2D556145E1A9}" type="slidenum">
              <a:rPr lang="en-US" smtClean="0"/>
              <a:t>30</a:t>
            </a:fld>
            <a:endParaRPr lang="en-US"/>
          </a:p>
        </p:txBody>
      </p:sp>
    </p:spTree>
    <p:extLst>
      <p:ext uri="{BB962C8B-B14F-4D97-AF65-F5344CB8AC3E}">
        <p14:creationId xmlns:p14="http://schemas.microsoft.com/office/powerpoint/2010/main" val="3065283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Our new diocesan vision is meant to address this need. </a:t>
            </a:r>
          </a:p>
          <a:p>
            <a:endParaRPr lang="en-US" dirty="0"/>
          </a:p>
          <a:p>
            <a:r>
              <a:rPr lang="en-US" dirty="0"/>
              <a:t>The Vision is a fruit of listening, study, prayer and discernment.</a:t>
            </a:r>
          </a:p>
        </p:txBody>
      </p:sp>
      <p:sp>
        <p:nvSpPr>
          <p:cNvPr id="4" name="Slide Number Placeholder 3"/>
          <p:cNvSpPr>
            <a:spLocks noGrp="1"/>
          </p:cNvSpPr>
          <p:nvPr>
            <p:ph type="sldNum" sz="quarter" idx="5"/>
          </p:nvPr>
        </p:nvSpPr>
        <p:spPr/>
        <p:txBody>
          <a:bodyPr/>
          <a:lstStyle/>
          <a:p>
            <a:fld id="{6D2A1A26-A050-4BD8-9DE2-F8C6A9DB6C6C}" type="slidenum">
              <a:rPr lang="en-US" smtClean="0"/>
              <a:t>31</a:t>
            </a:fld>
            <a:endParaRPr lang="en-US"/>
          </a:p>
        </p:txBody>
      </p:sp>
    </p:spTree>
    <p:extLst>
      <p:ext uri="{BB962C8B-B14F-4D97-AF65-F5344CB8AC3E}">
        <p14:creationId xmlns:p14="http://schemas.microsoft.com/office/powerpoint/2010/main" val="3057061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locations were standing room. This helps us more towards a culture of listening in our diocese.  People were very respectful and the bishop and his team listened without debate or discussion.  All of the input was compiled by the consultants from the Catholic Leadership Institute and the Visioning Team considered all of the input, studied demographic research, read Forming Intentional Disciples and gained insights from key ministry leaders in the diocese.</a:t>
            </a:r>
          </a:p>
        </p:txBody>
      </p:sp>
      <p:sp>
        <p:nvSpPr>
          <p:cNvPr id="4" name="Slide Number Placeholder 3"/>
          <p:cNvSpPr>
            <a:spLocks noGrp="1"/>
          </p:cNvSpPr>
          <p:nvPr>
            <p:ph type="sldNum" sz="quarter" idx="5"/>
          </p:nvPr>
        </p:nvSpPr>
        <p:spPr/>
        <p:txBody>
          <a:bodyPr/>
          <a:lstStyle/>
          <a:p>
            <a:fld id="{6D2A1A26-A050-4BD8-9DE2-F8C6A9DB6C6C}" type="slidenum">
              <a:rPr lang="en-US" smtClean="0"/>
              <a:t>32</a:t>
            </a:fld>
            <a:endParaRPr lang="en-US"/>
          </a:p>
        </p:txBody>
      </p:sp>
    </p:spTree>
    <p:extLst>
      <p:ext uri="{BB962C8B-B14F-4D97-AF65-F5344CB8AC3E}">
        <p14:creationId xmlns:p14="http://schemas.microsoft.com/office/powerpoint/2010/main" val="2763129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3 Priorities are displayed in a graphic that shows their relationship of interdependence (they are equally important, no one is more important than the others).</a:t>
            </a:r>
          </a:p>
        </p:txBody>
      </p:sp>
      <p:sp>
        <p:nvSpPr>
          <p:cNvPr id="4" name="Slide Number Placeholder 3"/>
          <p:cNvSpPr>
            <a:spLocks noGrp="1"/>
          </p:cNvSpPr>
          <p:nvPr>
            <p:ph type="sldNum" sz="quarter" idx="5"/>
          </p:nvPr>
        </p:nvSpPr>
        <p:spPr/>
        <p:txBody>
          <a:bodyPr/>
          <a:lstStyle/>
          <a:p>
            <a:fld id="{6D2A1A26-A050-4BD8-9DE2-F8C6A9DB6C6C}" type="slidenum">
              <a:rPr lang="en-US" smtClean="0"/>
              <a:t>33</a:t>
            </a:fld>
            <a:endParaRPr lang="en-US"/>
          </a:p>
        </p:txBody>
      </p:sp>
    </p:spTree>
    <p:extLst>
      <p:ext uri="{BB962C8B-B14F-4D97-AF65-F5344CB8AC3E}">
        <p14:creationId xmlns:p14="http://schemas.microsoft.com/office/powerpoint/2010/main" val="312151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starting point to fulfill this vision is to identify our wounds and draw close to Jesus and one another.  Freed from the things that weigh us down our hearts are renewed for joyful service.</a:t>
            </a:r>
          </a:p>
          <a:p>
            <a:endParaRPr lang="en-US" dirty="0"/>
          </a:p>
          <a:p>
            <a:endParaRPr lang="en-US" dirty="0"/>
          </a:p>
        </p:txBody>
      </p:sp>
      <p:sp>
        <p:nvSpPr>
          <p:cNvPr id="4" name="Slide Number Placeholder 3"/>
          <p:cNvSpPr>
            <a:spLocks noGrp="1"/>
          </p:cNvSpPr>
          <p:nvPr>
            <p:ph type="sldNum" sz="quarter" idx="5"/>
          </p:nvPr>
        </p:nvSpPr>
        <p:spPr/>
        <p:txBody>
          <a:bodyPr/>
          <a:lstStyle/>
          <a:p>
            <a:fld id="{6D2A1A26-A050-4BD8-9DE2-F8C6A9DB6C6C}" type="slidenum">
              <a:rPr lang="en-US" smtClean="0"/>
              <a:t>34</a:t>
            </a:fld>
            <a:endParaRPr lang="en-US"/>
          </a:p>
        </p:txBody>
      </p:sp>
    </p:spTree>
    <p:extLst>
      <p:ext uri="{BB962C8B-B14F-4D97-AF65-F5344CB8AC3E}">
        <p14:creationId xmlns:p14="http://schemas.microsoft.com/office/powerpoint/2010/main" val="4078109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serve the mission of the Church – at its core, to evangelize and spread the good news – we identify and align the use of our gifts.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about assessing what you already have and evaluating where you can bridge gaps. </a:t>
            </a:r>
          </a:p>
          <a:p>
            <a:endParaRPr lang="en-US" dirty="0"/>
          </a:p>
        </p:txBody>
      </p:sp>
      <p:sp>
        <p:nvSpPr>
          <p:cNvPr id="4" name="Slide Number Placeholder 3"/>
          <p:cNvSpPr>
            <a:spLocks noGrp="1"/>
          </p:cNvSpPr>
          <p:nvPr>
            <p:ph type="sldNum" sz="quarter" idx="5"/>
          </p:nvPr>
        </p:nvSpPr>
        <p:spPr/>
        <p:txBody>
          <a:bodyPr/>
          <a:lstStyle/>
          <a:p>
            <a:fld id="{6D2A1A26-A050-4BD8-9DE2-F8C6A9DB6C6C}" type="slidenum">
              <a:rPr lang="en-US" smtClean="0"/>
              <a:t>35</a:t>
            </a:fld>
            <a:endParaRPr lang="en-US"/>
          </a:p>
        </p:txBody>
      </p:sp>
    </p:spTree>
    <p:extLst>
      <p:ext uri="{BB962C8B-B14F-4D97-AF65-F5344CB8AC3E}">
        <p14:creationId xmlns:p14="http://schemas.microsoft.com/office/powerpoint/2010/main" val="242380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Catholic is called to respond to the grace of their baptism by becoming a disciples maker. </a:t>
            </a:r>
          </a:p>
          <a:p>
            <a:endParaRPr lang="en-US" dirty="0"/>
          </a:p>
        </p:txBody>
      </p:sp>
      <p:sp>
        <p:nvSpPr>
          <p:cNvPr id="4" name="Slide Number Placeholder 3"/>
          <p:cNvSpPr>
            <a:spLocks noGrp="1"/>
          </p:cNvSpPr>
          <p:nvPr>
            <p:ph type="sldNum" sz="quarter" idx="5"/>
          </p:nvPr>
        </p:nvSpPr>
        <p:spPr/>
        <p:txBody>
          <a:bodyPr/>
          <a:lstStyle/>
          <a:p>
            <a:fld id="{6D2A1A26-A050-4BD8-9DE2-F8C6A9DB6C6C}" type="slidenum">
              <a:rPr lang="en-US" smtClean="0"/>
              <a:t>36</a:t>
            </a:fld>
            <a:endParaRPr lang="en-US"/>
          </a:p>
        </p:txBody>
      </p:sp>
    </p:spTree>
    <p:extLst>
      <p:ext uri="{BB962C8B-B14F-4D97-AF65-F5344CB8AC3E}">
        <p14:creationId xmlns:p14="http://schemas.microsoft.com/office/powerpoint/2010/main" val="3469103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Pair and share. Don’t need to gather and summarize this information. Just getting them to verbalize their ideas. </a:t>
            </a:r>
          </a:p>
        </p:txBody>
      </p:sp>
      <p:sp>
        <p:nvSpPr>
          <p:cNvPr id="4" name="Slide Number Placeholder 3"/>
          <p:cNvSpPr>
            <a:spLocks noGrp="1"/>
          </p:cNvSpPr>
          <p:nvPr>
            <p:ph type="sldNum" sz="quarter" idx="5"/>
          </p:nvPr>
        </p:nvSpPr>
        <p:spPr/>
        <p:txBody>
          <a:bodyPr/>
          <a:lstStyle/>
          <a:p>
            <a:fld id="{F4888151-5C7A-4128-9F2D-2D556145E1A9}" type="slidenum">
              <a:rPr lang="en-US" smtClean="0"/>
              <a:t>37</a:t>
            </a:fld>
            <a:endParaRPr lang="en-US"/>
          </a:p>
        </p:txBody>
      </p:sp>
    </p:spTree>
    <p:extLst>
      <p:ext uri="{BB962C8B-B14F-4D97-AF65-F5344CB8AC3E}">
        <p14:creationId xmlns:p14="http://schemas.microsoft.com/office/powerpoint/2010/main" val="2016591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Clear Path Process is actually a goal under this priority.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Conclude this section by stating this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2A1A26-A050-4BD8-9DE2-F8C6A9DB6C6C}" type="slidenum">
              <a:rPr lang="en-US" smtClean="0"/>
              <a:t>38</a:t>
            </a:fld>
            <a:endParaRPr lang="en-US"/>
          </a:p>
        </p:txBody>
      </p:sp>
    </p:spTree>
    <p:extLst>
      <p:ext uri="{BB962C8B-B14F-4D97-AF65-F5344CB8AC3E}">
        <p14:creationId xmlns:p14="http://schemas.microsoft.com/office/powerpoint/2010/main" val="3510023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need? We have the tools. What we need is more gardeners.</a:t>
            </a:r>
          </a:p>
        </p:txBody>
      </p:sp>
      <p:sp>
        <p:nvSpPr>
          <p:cNvPr id="4" name="Slide Number Placeholder 3"/>
          <p:cNvSpPr>
            <a:spLocks noGrp="1"/>
          </p:cNvSpPr>
          <p:nvPr>
            <p:ph type="sldNum" sz="quarter" idx="5"/>
          </p:nvPr>
        </p:nvSpPr>
        <p:spPr/>
        <p:txBody>
          <a:bodyPr/>
          <a:lstStyle/>
          <a:p>
            <a:fld id="{F4888151-5C7A-4128-9F2D-2D556145E1A9}" type="slidenum">
              <a:rPr lang="en-US" smtClean="0"/>
              <a:t>39</a:t>
            </a:fld>
            <a:endParaRPr lang="en-US"/>
          </a:p>
        </p:txBody>
      </p:sp>
    </p:spTree>
    <p:extLst>
      <p:ext uri="{BB962C8B-B14F-4D97-AF65-F5344CB8AC3E}">
        <p14:creationId xmlns:p14="http://schemas.microsoft.com/office/powerpoint/2010/main" val="372005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animation once] We are located here—Base camp. This evening we will explore what it means to be a real team and discuss what your team can do to become the best team it can be.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88151-5C7A-4128-9F2D-2D556145E1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512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Here’s an estimate of where we were in 2010. (latest U.S. Census data available.)</a:t>
            </a:r>
          </a:p>
          <a:p>
            <a:endParaRPr lang="en-US" dirty="0"/>
          </a:p>
          <a:p>
            <a:r>
              <a:rPr lang="en-US" dirty="0"/>
              <a:t>Total number of Catholics in the diocese is 133,410. In 2010, 39% attended Mass on a given weekend. The number for Intentional Disciples is taken from Matthew Kelley’s book “The Four Signs of a Dynamic Catholic” where he estimates no more than 7% of Catholics are actually living as intentional disciples (Sherry Weddell puts that at a more conservative 3%). However, from further research from Matthew Kelley’s organization, 99.4% of respondents said they’d never been taught to evangelize. Therefore, the number of evangelizers, or missionary disciples in the diocese is probably around .6%...roughly 801 Catholics. </a:t>
            </a:r>
          </a:p>
        </p:txBody>
      </p:sp>
      <p:sp>
        <p:nvSpPr>
          <p:cNvPr id="4" name="Slide Number Placeholder 3"/>
          <p:cNvSpPr>
            <a:spLocks noGrp="1"/>
          </p:cNvSpPr>
          <p:nvPr>
            <p:ph type="sldNum" sz="quarter" idx="5"/>
          </p:nvPr>
        </p:nvSpPr>
        <p:spPr/>
        <p:txBody>
          <a:bodyPr/>
          <a:lstStyle/>
          <a:p>
            <a:fld id="{F4888151-5C7A-4128-9F2D-2D556145E1A9}" type="slidenum">
              <a:rPr lang="en-US" smtClean="0"/>
              <a:t>40</a:t>
            </a:fld>
            <a:endParaRPr lang="en-US"/>
          </a:p>
        </p:txBody>
      </p:sp>
    </p:spTree>
    <p:extLst>
      <p:ext uri="{BB962C8B-B14F-4D97-AF65-F5344CB8AC3E}">
        <p14:creationId xmlns:p14="http://schemas.microsoft.com/office/powerpoint/2010/main" val="695351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Say: If we take the number of disciples actually equipped to evangelize right now and compare it to the number of Mass attending Catholics in the diocese, it comes out to a ratio of 1:64.  This uses U.S. Census Date and Spirituality Report Data from 2010.</a:t>
            </a:r>
          </a:p>
          <a:p>
            <a:endParaRPr lang="en-US" b="0" dirty="0"/>
          </a:p>
          <a:p>
            <a:endParaRPr lang="en-US" dirty="0"/>
          </a:p>
        </p:txBody>
      </p:sp>
      <p:sp>
        <p:nvSpPr>
          <p:cNvPr id="4" name="Slide Number Placeholder 3"/>
          <p:cNvSpPr>
            <a:spLocks noGrp="1"/>
          </p:cNvSpPr>
          <p:nvPr>
            <p:ph type="sldNum" sz="quarter" idx="10"/>
          </p:nvPr>
        </p:nvSpPr>
        <p:spPr/>
        <p:txBody>
          <a:bodyPr/>
          <a:lstStyle/>
          <a:p>
            <a:fld id="{EB4FC7E5-D61B-442D-8725-A4A2DE1D7A74}" type="slidenum">
              <a:rPr lang="en-US" smtClean="0"/>
              <a:t>41</a:t>
            </a:fld>
            <a:endParaRPr lang="en-US"/>
          </a:p>
        </p:txBody>
      </p:sp>
    </p:spTree>
    <p:extLst>
      <p:ext uri="{BB962C8B-B14F-4D97-AF65-F5344CB8AC3E}">
        <p14:creationId xmlns:p14="http://schemas.microsoft.com/office/powerpoint/2010/main" val="2566166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42</a:t>
            </a:fld>
            <a:endParaRPr lang="en-US"/>
          </a:p>
        </p:txBody>
      </p:sp>
    </p:spTree>
    <p:extLst>
      <p:ext uri="{BB962C8B-B14F-4D97-AF65-F5344CB8AC3E}">
        <p14:creationId xmlns:p14="http://schemas.microsoft.com/office/powerpoint/2010/main" val="734035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how much I know or how hard I work… but primarily from the depth and consistency of my ongoing encounters with Jesus because </a:t>
            </a:r>
            <a:r>
              <a:rPr lang="en-US" b="1" baseline="0" dirty="0"/>
              <a:t>encounter is the key to evangelization</a:t>
            </a:r>
            <a:r>
              <a:rPr lang="en-US" baseline="0" dirty="0"/>
              <a: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Pope John Paul II, speech to bishops of Southern Germany, Dec. 4, 1992. </a:t>
            </a:r>
            <a:r>
              <a:rPr lang="en-US" sz="1200" b="0" i="1" kern="1200" dirty="0" err="1">
                <a:solidFill>
                  <a:schemeClr val="tx1"/>
                </a:solidFill>
                <a:effectLst/>
                <a:latin typeface="+mn-lt"/>
                <a:ea typeface="+mn-ea"/>
                <a:cs typeface="+mn-cs"/>
              </a:rPr>
              <a:t>L’Osservatore</a:t>
            </a:r>
            <a:r>
              <a:rPr lang="en-US" sz="1200" b="0" i="1" kern="1200" dirty="0">
                <a:solidFill>
                  <a:schemeClr val="tx1"/>
                </a:solidFill>
                <a:effectLst/>
                <a:latin typeface="+mn-lt"/>
                <a:ea typeface="+mn-ea"/>
                <a:cs typeface="+mn-cs"/>
              </a:rPr>
              <a:t> Romano</a:t>
            </a:r>
            <a:r>
              <a:rPr lang="en-US" sz="1200" b="0" i="0" kern="1200" dirty="0">
                <a:solidFill>
                  <a:schemeClr val="tx1"/>
                </a:solidFill>
                <a:effectLst/>
                <a:latin typeface="+mn-lt"/>
                <a:ea typeface="+mn-ea"/>
                <a:cs typeface="+mn-cs"/>
              </a:rPr>
              <a:t>(English ed.). Dec. 23/30, 1992, 5-6)</a:t>
            </a:r>
            <a:r>
              <a:rPr lang="en-US" dirty="0"/>
              <a:t> </a:t>
            </a:r>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43</a:t>
            </a:fld>
            <a:endParaRPr lang="en-US"/>
          </a:p>
        </p:txBody>
      </p:sp>
    </p:spTree>
    <p:extLst>
      <p:ext uri="{BB962C8B-B14F-4D97-AF65-F5344CB8AC3E}">
        <p14:creationId xmlns:p14="http://schemas.microsoft.com/office/powerpoint/2010/main" val="119499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5</a:t>
            </a:fld>
            <a:endParaRPr lang="en-US"/>
          </a:p>
        </p:txBody>
      </p:sp>
    </p:spTree>
    <p:extLst>
      <p:ext uri="{BB962C8B-B14F-4D97-AF65-F5344CB8AC3E}">
        <p14:creationId xmlns:p14="http://schemas.microsoft.com/office/powerpoint/2010/main" val="235703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passage silently to themselves. You’re looking for short answers here, not discussion. You don’t want to answer this now. </a:t>
            </a:r>
          </a:p>
          <a:p>
            <a:endParaRPr lang="en-US" dirty="0"/>
          </a:p>
          <a:p>
            <a:r>
              <a:rPr lang="en-US" dirty="0"/>
              <a:t>Ask: When does this take place? Right before the Ascension.</a:t>
            </a:r>
          </a:p>
          <a:p>
            <a:r>
              <a:rPr lang="en-US" dirty="0"/>
              <a:t>What is Jesus’ primary directive? Go make disciples (and baptize and teach). </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6</a:t>
            </a:fld>
            <a:endParaRPr lang="en-US"/>
          </a:p>
        </p:txBody>
      </p:sp>
    </p:spTree>
    <p:extLst>
      <p:ext uri="{BB962C8B-B14F-4D97-AF65-F5344CB8AC3E}">
        <p14:creationId xmlns:p14="http://schemas.microsoft.com/office/powerpoint/2010/main" val="351467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participants read passage silently to themselves. Short answers. </a:t>
            </a:r>
          </a:p>
          <a:p>
            <a:endParaRPr lang="en-US" dirty="0"/>
          </a:p>
          <a:p>
            <a:r>
              <a:rPr lang="en-US" dirty="0"/>
              <a:t>Ask: What does the Church exist to do according to Pope Paul VI? Evangelize! </a:t>
            </a:r>
          </a:p>
          <a:p>
            <a:r>
              <a:rPr lang="en-US" dirty="0"/>
              <a:t>Who is the Church? All of us! </a:t>
            </a:r>
          </a:p>
        </p:txBody>
      </p:sp>
      <p:sp>
        <p:nvSpPr>
          <p:cNvPr id="4" name="Slide Number Placeholder 3"/>
          <p:cNvSpPr>
            <a:spLocks noGrp="1"/>
          </p:cNvSpPr>
          <p:nvPr>
            <p:ph type="sldNum" sz="quarter" idx="5"/>
          </p:nvPr>
        </p:nvSpPr>
        <p:spPr/>
        <p:txBody>
          <a:bodyPr/>
          <a:lstStyle/>
          <a:p>
            <a:fld id="{F4888151-5C7A-4128-9F2D-2D556145E1A9}" type="slidenum">
              <a:rPr lang="en-US" smtClean="0"/>
              <a:t>7</a:t>
            </a:fld>
            <a:endParaRPr lang="en-US"/>
          </a:p>
        </p:txBody>
      </p:sp>
    </p:spTree>
    <p:extLst>
      <p:ext uri="{BB962C8B-B14F-4D97-AF65-F5344CB8AC3E}">
        <p14:creationId xmlns:p14="http://schemas.microsoft.com/office/powerpoint/2010/main" val="291741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participants read passage silently to themselves. </a:t>
            </a:r>
          </a:p>
          <a:p>
            <a:endParaRPr lang="en-US" dirty="0"/>
          </a:p>
          <a:p>
            <a:r>
              <a:rPr lang="en-US" dirty="0"/>
              <a:t>Ask: Is every one of your parishioners missionary? Are they comfortable speaking about Jesus to friends and neighbors? (Rhetorical. You don’t need an answer)</a:t>
            </a:r>
          </a:p>
          <a:p>
            <a:endParaRPr lang="en-US" dirty="0"/>
          </a:p>
          <a:p>
            <a:r>
              <a:rPr lang="en-US" dirty="0"/>
              <a:t>This is the kind of culture we’re talking about. </a:t>
            </a:r>
          </a:p>
          <a:p>
            <a:endParaRPr lang="en-US" dirty="0"/>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8</a:t>
            </a:fld>
            <a:endParaRPr lang="en-US"/>
          </a:p>
        </p:txBody>
      </p:sp>
    </p:spTree>
    <p:extLst>
      <p:ext uri="{BB962C8B-B14F-4D97-AF65-F5344CB8AC3E}">
        <p14:creationId xmlns:p14="http://schemas.microsoft.com/office/powerpoint/2010/main" val="132040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a:t>
            </a:r>
            <a:r>
              <a:rPr lang="en-US" baseline="0" dirty="0"/>
              <a:t> has always been to make disciples, but too many of us have forgotten who we are…</a:t>
            </a:r>
          </a:p>
          <a:p>
            <a:endParaRPr lang="en-US" baseline="0" dirty="0"/>
          </a:p>
          <a:p>
            <a:r>
              <a:rPr lang="en-US" baseline="0" dirty="0"/>
              <a:t>Salt of the earth &amp; Light of the world</a:t>
            </a:r>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9</a:t>
            </a:fld>
            <a:endParaRPr lang="en-US"/>
          </a:p>
        </p:txBody>
      </p:sp>
    </p:spTree>
    <p:extLst>
      <p:ext uri="{BB962C8B-B14F-4D97-AF65-F5344CB8AC3E}">
        <p14:creationId xmlns:p14="http://schemas.microsoft.com/office/powerpoint/2010/main" val="1828070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984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781368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685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4088633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985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3624882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34322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681720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3698365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156570"/>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156570"/>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156570"/>
              </a:solidFill>
              <a:effectLst/>
              <a:uLnTx/>
              <a:uFillTx/>
              <a:latin typeface="Aller"/>
              <a:ea typeface="+mn-ea"/>
              <a:cs typeface="+mn-cs"/>
            </a:endParaRPr>
          </a:p>
        </p:txBody>
      </p:sp>
    </p:spTree>
    <p:extLst>
      <p:ext uri="{BB962C8B-B14F-4D97-AF65-F5344CB8AC3E}">
        <p14:creationId xmlns:p14="http://schemas.microsoft.com/office/powerpoint/2010/main" val="155473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689763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797488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187385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168743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273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00594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08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084301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1703004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850312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420412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D0E7E-5B6C-4F9A-8228-3B51478C52DD}"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784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156570"/>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156570"/>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156570"/>
              </a:solidFill>
              <a:effectLst/>
              <a:uLnTx/>
              <a:uFillTx/>
              <a:latin typeface="Aller"/>
              <a:ea typeface="+mn-ea"/>
              <a:cs typeface="+mn-cs"/>
            </a:endParaRPr>
          </a:p>
        </p:txBody>
      </p:sp>
    </p:spTree>
    <p:extLst>
      <p:ext uri="{BB962C8B-B14F-4D97-AF65-F5344CB8AC3E}">
        <p14:creationId xmlns:p14="http://schemas.microsoft.com/office/powerpoint/2010/main" val="123091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364889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3554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spTree>
    <p:extLst>
      <p:ext uri="{BB962C8B-B14F-4D97-AF65-F5344CB8AC3E}">
        <p14:creationId xmlns:p14="http://schemas.microsoft.com/office/powerpoint/2010/main" val="208365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ED0E7E-5B6C-4F9A-8228-3B51478C52DD}" type="datetimeFigureOut">
              <a:rPr lang="en-US" smtClean="0"/>
              <a:t>5/24/2019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02045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D0E7E-5B6C-4F9A-8228-3B51478C52DD}" type="datetimeFigureOut">
              <a:rPr lang="en-US" smtClean="0"/>
              <a:t>5/24/2019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6611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ED0E7E-5B6C-4F9A-8228-3B51478C52DD}" type="datetimeFigureOut">
              <a:rPr lang="en-US" smtClean="0"/>
              <a:t>5/24/2019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8447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ED0E7E-5B6C-4F9A-8228-3B51478C52DD}" type="datetimeFigureOut">
              <a:rPr lang="en-US" smtClean="0"/>
              <a:t>5/24/2019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142246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CED0E7E-5B6C-4F9A-8228-3B51478C52DD}" type="datetimeFigureOut">
              <a:rPr lang="en-US" smtClean="0"/>
              <a:t>5/24/2019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57A9D9-3142-46C4-8012-C94998BEF42A}" type="slidenum">
              <a:rPr lang="en-US" smtClean="0"/>
              <a:t>‹#›</a:t>
            </a:fld>
            <a:endParaRPr lang="en-US"/>
          </a:p>
        </p:txBody>
      </p:sp>
    </p:spTree>
    <p:extLst>
      <p:ext uri="{BB962C8B-B14F-4D97-AF65-F5344CB8AC3E}">
        <p14:creationId xmlns:p14="http://schemas.microsoft.com/office/powerpoint/2010/main" val="278887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ED0E7E-5B6C-4F9A-8228-3B51478C52DD}" type="datetimeFigureOut">
              <a:rPr lang="en-US" smtClean="0"/>
              <a:t>5/24/2019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317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CED0E7E-5B6C-4F9A-8228-3B51478C52DD}" type="datetimeFigureOut">
              <a:rPr lang="en-US" smtClean="0"/>
              <a:t>5/24/2019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57A9D9-3142-46C4-8012-C94998BEF42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605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5768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ED0E7E-5B6C-4F9A-8228-3B51478C52DD}" type="datetimeFigureOut">
              <a:rPr kumimoji="0" lang="en-US" sz="900" b="0" i="0" u="none" strike="noStrike" kern="1200" cap="none" spc="0" normalizeH="0" baseline="0" noProof="0" smtClean="0">
                <a:ln>
                  <a:noFill/>
                </a:ln>
                <a:solidFill>
                  <a:srgbClr val="FFFFFF"/>
                </a:solidFill>
                <a:effectLst/>
                <a:uLnTx/>
                <a:uFillTx/>
                <a:latin typeface="Alle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900" b="0" i="0" u="none" strike="noStrike" kern="1200" cap="none" spc="0" normalizeH="0" baseline="0" noProof="0">
              <a:ln>
                <a:noFill/>
              </a:ln>
              <a:solidFill>
                <a:srgbClr val="FFFFFF"/>
              </a:solidFill>
              <a:effectLst/>
              <a:uLnTx/>
              <a:uFillTx/>
              <a:latin typeface="Aller"/>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Aller"/>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57A9D9-3142-46C4-8012-C94998BEF42A}" type="slidenum">
              <a:rPr kumimoji="0" lang="en-US" sz="1050" b="0" i="0" u="none" strike="noStrike" kern="1200" cap="none" spc="0" normalizeH="0" baseline="0" noProof="0" smtClean="0">
                <a:ln>
                  <a:noFill/>
                </a:ln>
                <a:solidFill>
                  <a:srgbClr val="FFFFFF"/>
                </a:solidFill>
                <a:effectLst/>
                <a:uLnTx/>
                <a:uFillTx/>
                <a:latin typeface="All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ller"/>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3144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Base Camp, Part 1</a:t>
            </a:r>
          </a:p>
        </p:txBody>
      </p:sp>
      <p:sp>
        <p:nvSpPr>
          <p:cNvPr id="3" name="Text Placeholder 2"/>
          <p:cNvSpPr>
            <a:spLocks noGrp="1"/>
          </p:cNvSpPr>
          <p:nvPr>
            <p:ph type="body" idx="1"/>
          </p:nvPr>
        </p:nvSpPr>
        <p:spPr>
          <a:xfrm>
            <a:off x="1097280" y="4481875"/>
            <a:ext cx="10058400" cy="1297601"/>
          </a:xfrm>
        </p:spPr>
        <p:txBody>
          <a:bodyPr>
            <a:normAutofit/>
          </a:bodyPr>
          <a:lstStyle/>
          <a:p>
            <a:pPr lvl="0">
              <a:lnSpc>
                <a:spcPct val="110000"/>
              </a:lnSpc>
              <a:buClr>
                <a:srgbClr val="D87900"/>
              </a:buClr>
            </a:pPr>
            <a:r>
              <a:rPr lang="en-US" sz="3200" dirty="0">
                <a:solidFill>
                  <a:srgbClr val="156570"/>
                </a:solidFill>
              </a:rPr>
              <a:t>Encounter is the key to evangelization</a:t>
            </a:r>
          </a:p>
        </p:txBody>
      </p:sp>
    </p:spTree>
    <p:extLst>
      <p:ext uri="{BB962C8B-B14F-4D97-AF65-F5344CB8AC3E}">
        <p14:creationId xmlns:p14="http://schemas.microsoft.com/office/powerpoint/2010/main" val="2610180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117" y="785780"/>
            <a:ext cx="10058400" cy="4435523"/>
          </a:xfrm>
          <a:solidFill>
            <a:schemeClr val="bg1"/>
          </a:solidFill>
        </p:spPr>
        <p:txBody>
          <a:bodyPr>
            <a:noAutofit/>
          </a:bodyPr>
          <a:lstStyle/>
          <a:p>
            <a:r>
              <a:rPr lang="en-US" sz="4000" dirty="0">
                <a:solidFill>
                  <a:schemeClr val="tx1"/>
                </a:solidFill>
              </a:rPr>
              <a:t>I dream of a … missionary impulse capable of transforming everything, so that the Church’s </a:t>
            </a:r>
            <a:r>
              <a:rPr lang="en-US" sz="4000" i="1" dirty="0">
                <a:solidFill>
                  <a:schemeClr val="accent1"/>
                </a:solidFill>
              </a:rPr>
              <a:t>customs, ways of doing things, times and schedules, language and structures</a:t>
            </a:r>
            <a:r>
              <a:rPr lang="en-US" sz="4000" dirty="0">
                <a:solidFill>
                  <a:schemeClr val="tx1"/>
                </a:solidFill>
              </a:rPr>
              <a:t> can be suitably channeled for the evangelization of today’s world rather than for her self-preservation. </a:t>
            </a:r>
            <a:br>
              <a:rPr lang="en-US" sz="4000" dirty="0">
                <a:solidFill>
                  <a:schemeClr val="tx1"/>
                </a:solidFill>
              </a:rPr>
            </a:br>
            <a:br>
              <a:rPr lang="en-US" sz="4000" dirty="0">
                <a:solidFill>
                  <a:schemeClr val="tx1"/>
                </a:solidFill>
              </a:rPr>
            </a:br>
            <a:r>
              <a:rPr lang="en-US" sz="3600" dirty="0">
                <a:solidFill>
                  <a:schemeClr val="tx1"/>
                </a:solidFill>
              </a:rPr>
              <a:t>Pope Francis, </a:t>
            </a:r>
            <a:r>
              <a:rPr lang="en-US" sz="3600" i="1" dirty="0">
                <a:solidFill>
                  <a:schemeClr val="tx1"/>
                </a:solidFill>
              </a:rPr>
              <a:t>The Joy of the Gospel,</a:t>
            </a:r>
            <a:r>
              <a:rPr lang="en-US" sz="3600" dirty="0">
                <a:solidFill>
                  <a:schemeClr val="tx1"/>
                </a:solidFill>
              </a:rPr>
              <a:t> #27 </a:t>
            </a:r>
          </a:p>
        </p:txBody>
      </p:sp>
    </p:spTree>
    <p:extLst>
      <p:ext uri="{BB962C8B-B14F-4D97-AF65-F5344CB8AC3E}">
        <p14:creationId xmlns:p14="http://schemas.microsoft.com/office/powerpoint/2010/main" val="38174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The Parish Culture</a:t>
            </a:r>
          </a:p>
        </p:txBody>
      </p:sp>
      <p:sp>
        <p:nvSpPr>
          <p:cNvPr id="3" name="Text Placeholder 2"/>
          <p:cNvSpPr>
            <a:spLocks noGrp="1"/>
          </p:cNvSpPr>
          <p:nvPr>
            <p:ph type="body" idx="1"/>
          </p:nvPr>
        </p:nvSpPr>
        <p:spPr>
          <a:xfrm>
            <a:off x="1097280" y="4481876"/>
            <a:ext cx="10058400" cy="692450"/>
          </a:xfrm>
        </p:spPr>
        <p:txBody>
          <a:bodyPr>
            <a:normAutofit/>
          </a:bodyPr>
          <a:lstStyle/>
          <a:p>
            <a:pPr lvl="0">
              <a:buClr>
                <a:srgbClr val="D87900"/>
              </a:buClr>
            </a:pPr>
            <a:r>
              <a:rPr lang="en-US" sz="3200" dirty="0">
                <a:solidFill>
                  <a:srgbClr val="156570"/>
                </a:solidFill>
              </a:rPr>
              <a:t>Building a culture of encounter</a:t>
            </a:r>
          </a:p>
        </p:txBody>
      </p:sp>
    </p:spTree>
    <p:extLst>
      <p:ext uri="{BB962C8B-B14F-4D97-AF65-F5344CB8AC3E}">
        <p14:creationId xmlns:p14="http://schemas.microsoft.com/office/powerpoint/2010/main" val="61991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638" r="48291"/>
          <a:stretch/>
        </p:blipFill>
        <p:spPr>
          <a:xfrm>
            <a:off x="1890009" y="1467002"/>
            <a:ext cx="5909634" cy="2731889"/>
          </a:xfrm>
          <a:prstGeom prst="rect">
            <a:avLst/>
          </a:prstGeom>
        </p:spPr>
      </p:pic>
      <p:pic>
        <p:nvPicPr>
          <p:cNvPr id="2" name="Picture 1"/>
          <p:cNvPicPr>
            <a:picLocks noChangeAspect="1"/>
          </p:cNvPicPr>
          <p:nvPr/>
        </p:nvPicPr>
        <p:blipFill rotWithShape="1">
          <a:blip r:embed="rId4"/>
          <a:srcRect l="76642"/>
          <a:stretch/>
        </p:blipFill>
        <p:spPr>
          <a:xfrm>
            <a:off x="7799643" y="1467646"/>
            <a:ext cx="2573229" cy="2731245"/>
          </a:xfrm>
          <a:prstGeom prst="rect">
            <a:avLst/>
          </a:prstGeom>
        </p:spPr>
      </p:pic>
    </p:spTree>
    <p:extLst>
      <p:ext uri="{BB962C8B-B14F-4D97-AF65-F5344CB8AC3E}">
        <p14:creationId xmlns:p14="http://schemas.microsoft.com/office/powerpoint/2010/main" val="156196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48" y="-242595"/>
            <a:ext cx="11927852" cy="1530220"/>
          </a:xfrm>
        </p:spPr>
        <p:txBody>
          <a:bodyPr>
            <a:normAutofit/>
          </a:bodyPr>
          <a:lstStyle/>
          <a:p>
            <a:r>
              <a:rPr lang="en-US" sz="6000" dirty="0"/>
              <a:t>What can be accomplished today?</a:t>
            </a:r>
          </a:p>
        </p:txBody>
      </p:sp>
      <p:pic>
        <p:nvPicPr>
          <p:cNvPr id="4" name="Content Placeholder 3"/>
          <p:cNvPicPr>
            <a:picLocks noGrp="1" noChangeAspect="1"/>
          </p:cNvPicPr>
          <p:nvPr>
            <p:ph idx="1"/>
          </p:nvPr>
        </p:nvPicPr>
        <p:blipFill>
          <a:blip r:embed="rId3"/>
          <a:stretch>
            <a:fillRect/>
          </a:stretch>
        </p:blipFill>
        <p:spPr>
          <a:xfrm rot="21320324">
            <a:off x="1134875" y="2425336"/>
            <a:ext cx="4387571" cy="3163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rot="155640">
            <a:off x="6241594" y="2559943"/>
            <a:ext cx="4721273" cy="3147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407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600" dirty="0"/>
              <a:t>3 Disclaimers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07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5099" y="1302327"/>
            <a:ext cx="9653847" cy="4209921"/>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t>There are</a:t>
            </a:r>
            <a:r>
              <a:rPr kumimoji="0" lang="en-US" b="0" i="0" u="none" strike="noStrike" kern="1200" cap="none" spc="-50" normalizeH="0" noProof="0" dirty="0">
                <a:ln>
                  <a:noFill/>
                </a:ln>
                <a:solidFill>
                  <a:prstClr val="black">
                    <a:lumMod val="75000"/>
                    <a:lumOff val="25000"/>
                  </a:prstClr>
                </a:solidFill>
                <a:effectLst/>
                <a:uLnTx/>
                <a:uFillTx/>
                <a:latin typeface="Raleway"/>
                <a:cs typeface="Times New Roman" panose="02020603050405020304" pitchFamily="18" charset="0"/>
              </a:rPr>
              <a:t> no</a:t>
            </a:r>
            <a: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t> silver bullets.</a:t>
            </a:r>
            <a:b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br>
            <a:endPar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lang="en-US" dirty="0">
                <a:solidFill>
                  <a:prstClr val="black">
                    <a:lumMod val="75000"/>
                    <a:lumOff val="25000"/>
                  </a:prstClr>
                </a:solidFill>
                <a:latin typeface="Raleway"/>
                <a:cs typeface="Times New Roman" panose="02020603050405020304" pitchFamily="18" charset="0"/>
              </a:rPr>
              <a:t>Do not expect a quick fix.</a:t>
            </a:r>
            <a:br>
              <a:rPr lang="en-US" dirty="0">
                <a:solidFill>
                  <a:prstClr val="black">
                    <a:lumMod val="75000"/>
                    <a:lumOff val="25000"/>
                  </a:prstClr>
                </a:solidFill>
                <a:latin typeface="Raleway"/>
                <a:cs typeface="Times New Roman" panose="02020603050405020304" pitchFamily="18" charset="0"/>
              </a:rPr>
            </a:br>
            <a:endParaRPr lang="en-US" dirty="0">
              <a:solidFill>
                <a:prstClr val="black">
                  <a:lumMod val="75000"/>
                  <a:lumOff val="25000"/>
                </a:prstClr>
              </a:solidFill>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lang="en-US" dirty="0">
                <a:solidFill>
                  <a:prstClr val="black">
                    <a:lumMod val="75000"/>
                    <a:lumOff val="25000"/>
                  </a:prstClr>
                </a:solidFill>
                <a:latin typeface="Raleway"/>
                <a:cs typeface="Times New Roman" panose="02020603050405020304" pitchFamily="18" charset="0"/>
              </a:rPr>
              <a:t>This will cost you.</a:t>
            </a:r>
            <a:br>
              <a:rPr lang="en-US" dirty="0">
                <a:solidFill>
                  <a:prstClr val="black">
                    <a:lumMod val="75000"/>
                    <a:lumOff val="25000"/>
                  </a:prstClr>
                </a:solidFill>
                <a:latin typeface="Raleway"/>
                <a:cs typeface="Times New Roman" panose="02020603050405020304" pitchFamily="18" charset="0"/>
              </a:rPr>
            </a:br>
            <a:endParaRPr lang="en-US" dirty="0">
              <a:solidFill>
                <a:prstClr val="black">
                  <a:lumMod val="75000"/>
                  <a:lumOff val="25000"/>
                </a:prstClr>
              </a:solidFill>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endParaRPr kumimoji="0" lang="en-US" b="0" i="0" u="none" strike="noStrike" kern="1200" cap="none" spc="-50" normalizeH="0" noProof="0" dirty="0">
              <a:ln>
                <a:noFill/>
              </a:ln>
              <a:solidFill>
                <a:prstClr val="black">
                  <a:lumMod val="75000"/>
                  <a:lumOff val="25000"/>
                </a:prstClr>
              </a:solidFill>
              <a:effectLst/>
              <a:uLnTx/>
              <a:uFillTx/>
              <a:latin typeface="Raleway"/>
              <a:cs typeface="Times New Roman" panose="02020603050405020304" pitchFamily="18" charset="0"/>
            </a:endParaRPr>
          </a:p>
        </p:txBody>
      </p:sp>
    </p:spTree>
    <p:extLst>
      <p:ext uri="{BB962C8B-B14F-4D97-AF65-F5344CB8AC3E}">
        <p14:creationId xmlns:p14="http://schemas.microsoft.com/office/powerpoint/2010/main" val="36095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Assessing the Landscape</a:t>
            </a:r>
          </a:p>
        </p:txBody>
      </p:sp>
      <p:sp>
        <p:nvSpPr>
          <p:cNvPr id="3" name="Text Placeholder 2"/>
          <p:cNvSpPr>
            <a:spLocks noGrp="1"/>
          </p:cNvSpPr>
          <p:nvPr>
            <p:ph type="body" idx="1"/>
          </p:nvPr>
        </p:nvSpPr>
        <p:spPr>
          <a:xfrm>
            <a:off x="1097280" y="4481876"/>
            <a:ext cx="10058400" cy="692450"/>
          </a:xfrm>
        </p:spPr>
        <p:txBody>
          <a:bodyPr>
            <a:normAutofit/>
          </a:bodyPr>
          <a:lstStyle/>
          <a:p>
            <a:pPr lvl="0">
              <a:buClr>
                <a:srgbClr val="D87900"/>
              </a:buClr>
            </a:pPr>
            <a:r>
              <a:rPr lang="en-US" sz="3200" dirty="0">
                <a:solidFill>
                  <a:srgbClr val="156570"/>
                </a:solidFill>
              </a:rPr>
              <a:t>Knowing Your Mission Field</a:t>
            </a:r>
          </a:p>
        </p:txBody>
      </p:sp>
    </p:spTree>
    <p:extLst>
      <p:ext uri="{BB962C8B-B14F-4D97-AF65-F5344CB8AC3E}">
        <p14:creationId xmlns:p14="http://schemas.microsoft.com/office/powerpoint/2010/main" val="4234086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05986E-E11C-4791-8B42-6BB6CC952B76}"/>
              </a:ext>
            </a:extLst>
          </p:cNvPr>
          <p:cNvSpPr>
            <a:spLocks noGrp="1"/>
          </p:cNvSpPr>
          <p:nvPr>
            <p:ph type="title"/>
          </p:nvPr>
        </p:nvSpPr>
        <p:spPr/>
        <p:txBody>
          <a:bodyPr/>
          <a:lstStyle/>
          <a:p>
            <a:endParaRPr lang="en-US"/>
          </a:p>
        </p:txBody>
      </p:sp>
      <p:sp>
        <p:nvSpPr>
          <p:cNvPr id="15" name="Content Placeholder 14">
            <a:extLst>
              <a:ext uri="{FF2B5EF4-FFF2-40B4-BE49-F238E27FC236}">
                <a16:creationId xmlns:a16="http://schemas.microsoft.com/office/drawing/2014/main" id="{CF0952A2-E735-4150-B3ED-C0B85CEBA850}"/>
              </a:ext>
            </a:extLst>
          </p:cNvPr>
          <p:cNvSpPr>
            <a:spLocks noGrp="1"/>
          </p:cNvSpPr>
          <p:nvPr>
            <p:ph idx="1"/>
          </p:nvPr>
        </p:nvSpPr>
        <p:spPr/>
        <p:txBody>
          <a:bodyPr/>
          <a:lstStyle/>
          <a:p>
            <a:endParaRPr lang="en-US"/>
          </a:p>
        </p:txBody>
      </p:sp>
      <p:pic>
        <p:nvPicPr>
          <p:cNvPr id="1025" name="Picture 1">
            <a:extLst>
              <a:ext uri="{FF2B5EF4-FFF2-40B4-BE49-F238E27FC236}">
                <a16:creationId xmlns:a16="http://schemas.microsoft.com/office/drawing/2014/main" id="{EA57C95D-7D97-4526-B94A-11E569E48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72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51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86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68116BA-6B67-424B-81CA-6F73C427B15B}"/>
              </a:ext>
            </a:extLst>
          </p:cNvPr>
          <p:cNvPicPr>
            <a:picLocks noChangeAspect="1"/>
          </p:cNvPicPr>
          <p:nvPr/>
        </p:nvPicPr>
        <p:blipFill>
          <a:blip r:embed="rId3"/>
          <a:stretch>
            <a:fillRect/>
          </a:stretch>
        </p:blipFill>
        <p:spPr>
          <a:xfrm>
            <a:off x="890337" y="0"/>
            <a:ext cx="10403547" cy="6863133"/>
          </a:xfrm>
          <a:prstGeom prst="rect">
            <a:avLst/>
          </a:prstGeom>
        </p:spPr>
      </p:pic>
    </p:spTree>
    <p:extLst>
      <p:ext uri="{BB962C8B-B14F-4D97-AF65-F5344CB8AC3E}">
        <p14:creationId xmlns:p14="http://schemas.microsoft.com/office/powerpoint/2010/main" val="54976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085" y="758071"/>
            <a:ext cx="6953304" cy="4920834"/>
          </a:xfrm>
          <a:solidFill>
            <a:schemeClr val="bg1"/>
          </a:solidFill>
        </p:spPr>
        <p:txBody>
          <a:bodyPr anchor="ctr">
            <a:noAutofit/>
          </a:bodyPr>
          <a:lstStyle/>
          <a:p>
            <a:pPr marL="457200"/>
            <a:r>
              <a:rPr lang="en-US" sz="4400" dirty="0"/>
              <a:t>Prayer – Matthew 13:1-9</a:t>
            </a:r>
            <a:br>
              <a:rPr lang="en-US" sz="3600" dirty="0"/>
            </a:br>
            <a:br>
              <a:rPr lang="en-US" sz="3600" dirty="0"/>
            </a:br>
            <a:r>
              <a:rPr lang="en-US" sz="4400" dirty="0"/>
              <a:t>“…</a:t>
            </a:r>
            <a:r>
              <a:rPr lang="en-US" sz="4400" dirty="0">
                <a:solidFill>
                  <a:schemeClr val="tx1"/>
                </a:solidFill>
              </a:rPr>
              <a:t>Other seeds fell on good soil and brought forth grain, some a hundredfold, some sixty, some thirty.”</a:t>
            </a:r>
            <a:endParaRPr lang="en-US" sz="3600" dirty="0"/>
          </a:p>
        </p:txBody>
      </p:sp>
      <p:pic>
        <p:nvPicPr>
          <p:cNvPr id="3" name="Picture 2">
            <a:extLst>
              <a:ext uri="{FF2B5EF4-FFF2-40B4-BE49-F238E27FC236}">
                <a16:creationId xmlns:a16="http://schemas.microsoft.com/office/drawing/2014/main" id="{6ADABD96-9D13-4898-BDE8-03DF1292EFC2}"/>
              </a:ext>
            </a:extLst>
          </p:cNvPr>
          <p:cNvPicPr>
            <a:picLocks noChangeAspect="1"/>
          </p:cNvPicPr>
          <p:nvPr/>
        </p:nvPicPr>
        <p:blipFill>
          <a:blip r:embed="rId3"/>
          <a:stretch>
            <a:fillRect/>
          </a:stretch>
        </p:blipFill>
        <p:spPr>
          <a:xfrm>
            <a:off x="-1" y="0"/>
            <a:ext cx="5019635" cy="6328611"/>
          </a:xfrm>
          <a:prstGeom prst="rect">
            <a:avLst/>
          </a:prstGeom>
        </p:spPr>
      </p:pic>
    </p:spTree>
    <p:extLst>
      <p:ext uri="{BB962C8B-B14F-4D97-AF65-F5344CB8AC3E}">
        <p14:creationId xmlns:p14="http://schemas.microsoft.com/office/powerpoint/2010/main" val="314852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E3426-6E9D-485B-995D-2C7D42EF7F4F}"/>
              </a:ext>
            </a:extLst>
          </p:cNvPr>
          <p:cNvPicPr>
            <a:picLocks noChangeAspect="1"/>
          </p:cNvPicPr>
          <p:nvPr/>
        </p:nvPicPr>
        <p:blipFill>
          <a:blip r:embed="rId3"/>
          <a:stretch>
            <a:fillRect/>
          </a:stretch>
        </p:blipFill>
        <p:spPr>
          <a:xfrm>
            <a:off x="168442" y="0"/>
            <a:ext cx="11827567" cy="6874010"/>
          </a:xfrm>
          <a:prstGeom prst="rect">
            <a:avLst/>
          </a:prstGeom>
        </p:spPr>
      </p:pic>
    </p:spTree>
    <p:extLst>
      <p:ext uri="{BB962C8B-B14F-4D97-AF65-F5344CB8AC3E}">
        <p14:creationId xmlns:p14="http://schemas.microsoft.com/office/powerpoint/2010/main" val="393536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Post-Christian Ranking 	</a:t>
            </a:r>
          </a:p>
        </p:txBody>
      </p:sp>
      <p:sp>
        <p:nvSpPr>
          <p:cNvPr id="3" name="Rectangle 2">
            <a:extLst>
              <a:ext uri="{FF2B5EF4-FFF2-40B4-BE49-F238E27FC236}">
                <a16:creationId xmlns:a16="http://schemas.microsoft.com/office/drawing/2014/main" id="{A64BBAA0-1B0B-4F63-858B-8D85B8A44CFC}"/>
              </a:ext>
            </a:extLst>
          </p:cNvPr>
          <p:cNvSpPr/>
          <p:nvPr/>
        </p:nvSpPr>
        <p:spPr>
          <a:xfrm>
            <a:off x="1097280" y="2196770"/>
            <a:ext cx="10669604" cy="3539430"/>
          </a:xfrm>
          <a:prstGeom prst="rect">
            <a:avLst/>
          </a:prstGeom>
        </p:spPr>
        <p:txBody>
          <a:bodyPr wrap="square">
            <a:spAutoFit/>
          </a:bodyPr>
          <a:lstStyle/>
          <a:p>
            <a:r>
              <a:rPr lang="en-US" sz="3200" dirty="0"/>
              <a:t>Portland/Auburn, ME</a:t>
            </a:r>
          </a:p>
          <a:p>
            <a:r>
              <a:rPr lang="en-US" sz="3200" dirty="0"/>
              <a:t>					New York, NY</a:t>
            </a:r>
          </a:p>
          <a:p>
            <a:r>
              <a:rPr lang="en-US" sz="3200" dirty="0"/>
              <a:t>	Omaha, NE</a:t>
            </a:r>
          </a:p>
          <a:p>
            <a:r>
              <a:rPr lang="en-US" sz="3200" dirty="0"/>
              <a:t>							Kansas City, KS-MO</a:t>
            </a:r>
          </a:p>
          <a:p>
            <a:r>
              <a:rPr lang="en-US" sz="3200" dirty="0"/>
              <a:t>			Springfield, MO</a:t>
            </a:r>
          </a:p>
          <a:p>
            <a:r>
              <a:rPr lang="en-US" sz="3200" dirty="0"/>
              <a:t>Wichita, KS</a:t>
            </a:r>
          </a:p>
          <a:p>
            <a:r>
              <a:rPr lang="en-US" sz="3200" dirty="0"/>
              <a:t>							Shreveport, LA</a:t>
            </a:r>
          </a:p>
        </p:txBody>
      </p:sp>
    </p:spTree>
    <p:extLst>
      <p:ext uri="{BB962C8B-B14F-4D97-AF65-F5344CB8AC3E}">
        <p14:creationId xmlns:p14="http://schemas.microsoft.com/office/powerpoint/2010/main" val="375346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61735"/>
            <a:ext cx="10058400" cy="916555"/>
          </a:xfrm>
        </p:spPr>
        <p:txBody>
          <a:bodyPr/>
          <a:lstStyle/>
          <a:p>
            <a:r>
              <a:rPr lang="en-US" dirty="0"/>
              <a:t>Post-Christian Ranking 	</a:t>
            </a:r>
          </a:p>
        </p:txBody>
      </p:sp>
      <p:sp>
        <p:nvSpPr>
          <p:cNvPr id="3" name="Content Placeholder 2"/>
          <p:cNvSpPr>
            <a:spLocks noGrp="1"/>
          </p:cNvSpPr>
          <p:nvPr>
            <p:ph idx="1"/>
          </p:nvPr>
        </p:nvSpPr>
        <p:spPr>
          <a:xfrm>
            <a:off x="1097280" y="1804738"/>
            <a:ext cx="7372952" cy="4644188"/>
          </a:xfrm>
        </p:spPr>
        <p:txBody>
          <a:bodyPr>
            <a:normAutofit lnSpcReduction="10000"/>
          </a:bodyPr>
          <a:lstStyle/>
          <a:p>
            <a:pPr algn="r">
              <a:spcAft>
                <a:spcPts val="1200"/>
              </a:spcAft>
            </a:pPr>
            <a:r>
              <a:rPr lang="en-US" sz="2800" dirty="0"/>
              <a:t>[1]  Portland/Auburn, ME:   </a:t>
            </a:r>
            <a:r>
              <a:rPr lang="en-US" sz="2800" b="1" dirty="0"/>
              <a:t>57%</a:t>
            </a:r>
          </a:p>
          <a:p>
            <a:pPr algn="r">
              <a:spcAft>
                <a:spcPts val="1200"/>
              </a:spcAft>
            </a:pPr>
            <a:r>
              <a:rPr lang="en-US" sz="2800" dirty="0"/>
              <a:t>[7] New York, NY:   </a:t>
            </a:r>
            <a:r>
              <a:rPr lang="en-US" sz="2800" b="1" dirty="0"/>
              <a:t>51%</a:t>
            </a:r>
          </a:p>
          <a:p>
            <a:pPr algn="r">
              <a:spcAft>
                <a:spcPts val="1200"/>
              </a:spcAft>
            </a:pPr>
            <a:r>
              <a:rPr lang="en-US" sz="2800" dirty="0"/>
              <a:t>[31] Omaha, NE :   </a:t>
            </a:r>
            <a:r>
              <a:rPr lang="en-US" sz="2800" b="1" dirty="0"/>
              <a:t>43% </a:t>
            </a:r>
          </a:p>
          <a:p>
            <a:pPr algn="r">
              <a:spcAft>
                <a:spcPts val="1200"/>
              </a:spcAft>
            </a:pPr>
            <a:r>
              <a:rPr lang="en-US" sz="2800" b="1" dirty="0">
                <a:solidFill>
                  <a:srgbClr val="C00000"/>
                </a:solidFill>
              </a:rPr>
              <a:t>[61] Kansas City, KS-MO :   32%</a:t>
            </a:r>
          </a:p>
          <a:p>
            <a:pPr algn="r">
              <a:spcAft>
                <a:spcPts val="1200"/>
              </a:spcAft>
            </a:pPr>
            <a:r>
              <a:rPr lang="en-US" sz="2800" dirty="0"/>
              <a:t>[84] Springfield, MO:   </a:t>
            </a:r>
            <a:r>
              <a:rPr lang="en-US" sz="2800" b="1" dirty="0"/>
              <a:t>24%</a:t>
            </a:r>
          </a:p>
          <a:p>
            <a:pPr algn="r">
              <a:spcAft>
                <a:spcPts val="1200"/>
              </a:spcAft>
            </a:pPr>
            <a:r>
              <a:rPr lang="en-US" sz="2800" dirty="0"/>
              <a:t>[87] Wichita, KS:   </a:t>
            </a:r>
            <a:r>
              <a:rPr lang="en-US" sz="2800" b="1" dirty="0"/>
              <a:t>23%</a:t>
            </a:r>
          </a:p>
          <a:p>
            <a:pPr algn="r">
              <a:spcAft>
                <a:spcPts val="1200"/>
              </a:spcAft>
            </a:pPr>
            <a:r>
              <a:rPr lang="en-US" sz="2800" dirty="0"/>
              <a:t>[100] Shreveport, LA: </a:t>
            </a:r>
            <a:r>
              <a:rPr lang="en-US" sz="2800" b="1" dirty="0"/>
              <a:t>12%</a:t>
            </a:r>
          </a:p>
          <a:p>
            <a:endParaRPr lang="en-US" sz="2800" dirty="0"/>
          </a:p>
        </p:txBody>
      </p:sp>
    </p:spTree>
    <p:extLst>
      <p:ext uri="{BB962C8B-B14F-4D97-AF65-F5344CB8AC3E}">
        <p14:creationId xmlns:p14="http://schemas.microsoft.com/office/powerpoint/2010/main" val="20363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7E23A-EA4A-47D5-A1D8-00463C8DA8F4}"/>
              </a:ext>
            </a:extLst>
          </p:cNvPr>
          <p:cNvPicPr>
            <a:picLocks noChangeAspect="1"/>
          </p:cNvPicPr>
          <p:nvPr/>
        </p:nvPicPr>
        <p:blipFill>
          <a:blip r:embed="rId3"/>
          <a:stretch>
            <a:fillRect/>
          </a:stretch>
        </p:blipFill>
        <p:spPr>
          <a:xfrm>
            <a:off x="921328" y="-57743"/>
            <a:ext cx="10436483" cy="6915743"/>
          </a:xfrm>
          <a:prstGeom prst="rect">
            <a:avLst/>
          </a:prstGeom>
        </p:spPr>
      </p:pic>
    </p:spTree>
    <p:extLst>
      <p:ext uri="{BB962C8B-B14F-4D97-AF65-F5344CB8AC3E}">
        <p14:creationId xmlns:p14="http://schemas.microsoft.com/office/powerpoint/2010/main" val="2154564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EEF42-6B13-4BA0-80FB-9745970BC964}"/>
              </a:ext>
            </a:extLst>
          </p:cNvPr>
          <p:cNvPicPr>
            <a:picLocks noChangeAspect="1"/>
          </p:cNvPicPr>
          <p:nvPr/>
        </p:nvPicPr>
        <p:blipFill>
          <a:blip r:embed="rId3"/>
          <a:stretch>
            <a:fillRect/>
          </a:stretch>
        </p:blipFill>
        <p:spPr>
          <a:xfrm>
            <a:off x="620466" y="-31921"/>
            <a:ext cx="11002039" cy="6889921"/>
          </a:xfrm>
          <a:prstGeom prst="rect">
            <a:avLst/>
          </a:prstGeom>
        </p:spPr>
      </p:pic>
    </p:spTree>
    <p:extLst>
      <p:ext uri="{BB962C8B-B14F-4D97-AF65-F5344CB8AC3E}">
        <p14:creationId xmlns:p14="http://schemas.microsoft.com/office/powerpoint/2010/main" val="777616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The Call for a </a:t>
            </a:r>
            <a:br>
              <a:rPr lang="en-US" dirty="0">
                <a:latin typeface="Raleway"/>
                <a:cs typeface="Times New Roman" panose="02020603050405020304" pitchFamily="18" charset="0"/>
              </a:rPr>
            </a:br>
            <a:r>
              <a:rPr lang="en-US" dirty="0">
                <a:latin typeface="Raleway"/>
                <a:cs typeface="Times New Roman" panose="02020603050405020304" pitchFamily="18" charset="0"/>
              </a:rPr>
              <a:t>“New Evangelization”</a:t>
            </a:r>
          </a:p>
        </p:txBody>
      </p:sp>
      <p:sp>
        <p:nvSpPr>
          <p:cNvPr id="3" name="Text Placeholder 2"/>
          <p:cNvSpPr>
            <a:spLocks noGrp="1"/>
          </p:cNvSpPr>
          <p:nvPr>
            <p:ph type="body" idx="1"/>
          </p:nvPr>
        </p:nvSpPr>
        <p:spPr>
          <a:xfrm>
            <a:off x="1097280" y="4481876"/>
            <a:ext cx="10058400" cy="692450"/>
          </a:xfrm>
        </p:spPr>
        <p:txBody>
          <a:bodyPr>
            <a:normAutofit/>
          </a:bodyPr>
          <a:lstStyle/>
          <a:p>
            <a:pPr lvl="0">
              <a:buClr>
                <a:srgbClr val="D87900"/>
              </a:buClr>
            </a:pPr>
            <a:r>
              <a:rPr lang="en-US" sz="3200" dirty="0">
                <a:solidFill>
                  <a:srgbClr val="156570"/>
                </a:solidFill>
              </a:rPr>
              <a:t>All hands on deck</a:t>
            </a:r>
          </a:p>
        </p:txBody>
      </p:sp>
    </p:spTree>
    <p:extLst>
      <p:ext uri="{BB962C8B-B14F-4D97-AF65-F5344CB8AC3E}">
        <p14:creationId xmlns:p14="http://schemas.microsoft.com/office/powerpoint/2010/main" val="1334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0517" y="952034"/>
            <a:ext cx="9653847" cy="4435523"/>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chemeClr val="tx1"/>
                </a:solidFill>
                <a:cs typeface="Times New Roman" panose="02020603050405020304" pitchFamily="18" charset="0"/>
              </a:rPr>
              <a:t>“I sense that the moment has come to commit </a:t>
            </a:r>
            <a:r>
              <a:rPr lang="en-US" sz="3600" i="1" dirty="0">
                <a:solidFill>
                  <a:schemeClr val="accent1"/>
                </a:solidFill>
                <a:cs typeface="Times New Roman" panose="02020603050405020304" pitchFamily="18" charset="0"/>
              </a:rPr>
              <a:t>all of the Church's energies</a:t>
            </a:r>
            <a:r>
              <a:rPr lang="en-US" sz="3600" dirty="0">
                <a:solidFill>
                  <a:schemeClr val="accent1"/>
                </a:solidFill>
                <a:cs typeface="Times New Roman" panose="02020603050405020304" pitchFamily="18" charset="0"/>
              </a:rPr>
              <a:t> </a:t>
            </a:r>
            <a:r>
              <a:rPr lang="en-US" sz="3600" dirty="0">
                <a:solidFill>
                  <a:schemeClr val="tx1"/>
                </a:solidFill>
                <a:cs typeface="Times New Roman" panose="02020603050405020304" pitchFamily="18" charset="0"/>
              </a:rPr>
              <a:t>to a new evangelization... </a:t>
            </a:r>
            <a:br>
              <a:rPr lang="en-US" sz="3600" dirty="0">
                <a:solidFill>
                  <a:schemeClr val="tx1"/>
                </a:solidFill>
                <a:cs typeface="Times New Roman" panose="02020603050405020304" pitchFamily="18" charset="0"/>
              </a:rPr>
            </a:br>
            <a:br>
              <a:rPr lang="en-US" sz="3600" dirty="0">
                <a:solidFill>
                  <a:schemeClr val="tx1"/>
                </a:solidFill>
                <a:cs typeface="Times New Roman" panose="02020603050405020304" pitchFamily="18" charset="0"/>
              </a:rPr>
            </a:br>
            <a:r>
              <a:rPr lang="en-US" sz="3600" dirty="0">
                <a:solidFill>
                  <a:schemeClr val="tx1"/>
                </a:solidFill>
                <a:cs typeface="Times New Roman" panose="02020603050405020304" pitchFamily="18" charset="0"/>
              </a:rPr>
              <a:t>No believer in Christ, no institution of the Church can avoid this supreme duty: to </a:t>
            </a:r>
            <a:r>
              <a:rPr lang="en-US" sz="3600" i="1" dirty="0">
                <a:solidFill>
                  <a:schemeClr val="accent1"/>
                </a:solidFill>
                <a:cs typeface="Times New Roman" panose="02020603050405020304" pitchFamily="18" charset="0"/>
              </a:rPr>
              <a:t>proclaim Christ to all peoples</a:t>
            </a:r>
            <a:r>
              <a:rPr lang="en-US" sz="3600" dirty="0">
                <a:solidFill>
                  <a:schemeClr val="tx1"/>
                </a:solidFill>
                <a:cs typeface="Times New Roman" panose="02020603050405020304" pitchFamily="18" charset="0"/>
              </a:rPr>
              <a:t>.”</a:t>
            </a:r>
            <a:br>
              <a:rPr lang="en-US" sz="3600" dirty="0">
                <a:solidFill>
                  <a:schemeClr val="tx1"/>
                </a:solidFill>
              </a:rPr>
            </a:br>
            <a:r>
              <a:rPr lang="en-US" sz="3600" dirty="0">
                <a:solidFill>
                  <a:schemeClr val="tx1"/>
                </a:solidFill>
              </a:rPr>
              <a:t> </a:t>
            </a:r>
            <a:br>
              <a:rPr lang="en-US" sz="2400" dirty="0">
                <a:solidFill>
                  <a:schemeClr val="tx1"/>
                </a:solidFill>
              </a:rPr>
            </a:br>
            <a:br>
              <a:rPr lang="en-US" sz="3600" dirty="0">
                <a:solidFill>
                  <a:schemeClr val="tx1"/>
                </a:solidFill>
              </a:rPr>
            </a:br>
            <a:r>
              <a:rPr lang="en-US" sz="3200" dirty="0">
                <a:solidFill>
                  <a:schemeClr val="tx1"/>
                </a:solidFill>
                <a:cs typeface="Times New Roman" panose="02020603050405020304" pitchFamily="18" charset="0"/>
              </a:rPr>
              <a:t>Pope St. John Paul II, </a:t>
            </a:r>
            <a:r>
              <a:rPr lang="en-US" sz="3200" i="1" dirty="0">
                <a:solidFill>
                  <a:schemeClr val="tx1"/>
                </a:solidFill>
                <a:cs typeface="Times New Roman" panose="02020603050405020304" pitchFamily="18" charset="0"/>
              </a:rPr>
              <a:t>Mission of the Redeemer, </a:t>
            </a:r>
            <a:r>
              <a:rPr lang="en-US" sz="3200" dirty="0">
                <a:solidFill>
                  <a:schemeClr val="tx1"/>
                </a:solidFill>
                <a:cs typeface="Times New Roman" panose="02020603050405020304" pitchFamily="18" charset="0"/>
              </a:rPr>
              <a:t>#3 </a:t>
            </a:r>
          </a:p>
        </p:txBody>
      </p:sp>
    </p:spTree>
    <p:extLst>
      <p:ext uri="{BB962C8B-B14F-4D97-AF65-F5344CB8AC3E}">
        <p14:creationId xmlns:p14="http://schemas.microsoft.com/office/powerpoint/2010/main" val="394680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7265" y="952034"/>
            <a:ext cx="10347099" cy="5374625"/>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schemeClr val="tx1"/>
                </a:solidFill>
                <a:cs typeface="Times New Roman" panose="02020603050405020304" pitchFamily="18" charset="0"/>
              </a:rPr>
              <a:t>“</a:t>
            </a:r>
            <a:r>
              <a:rPr lang="en-US" sz="4000" dirty="0"/>
              <a:t>The new evangelization calls for personal involvement on the part of each of the baptized. </a:t>
            </a:r>
            <a:r>
              <a:rPr lang="en-US" sz="4000" dirty="0">
                <a:solidFill>
                  <a:schemeClr val="accent1"/>
                </a:solidFill>
              </a:rPr>
              <a:t>Every Christian is challenged, here and now, to be actively engaged in evangelization</a:t>
            </a:r>
            <a:r>
              <a:rPr lang="en-US" sz="4000" dirty="0"/>
              <a:t>; indeed, anyone who has truly experienced God’s saving love does not need much time or lengthy training to go out and proclaim that love.”</a:t>
            </a:r>
            <a:br>
              <a:rPr lang="en-US" sz="1800" dirty="0">
                <a:solidFill>
                  <a:schemeClr val="tx1"/>
                </a:solidFill>
              </a:rPr>
            </a:br>
            <a:br>
              <a:rPr lang="en-US" sz="2800" dirty="0">
                <a:solidFill>
                  <a:schemeClr val="tx1"/>
                </a:solidFill>
              </a:rPr>
            </a:br>
            <a:r>
              <a:rPr lang="en-US" sz="3200" dirty="0">
                <a:solidFill>
                  <a:schemeClr val="tx1"/>
                </a:solidFill>
                <a:cs typeface="Times New Roman" panose="02020603050405020304" pitchFamily="18" charset="0"/>
              </a:rPr>
              <a:t>Pope Francis, </a:t>
            </a:r>
            <a:r>
              <a:rPr lang="en-US" sz="3200" i="1" dirty="0">
                <a:solidFill>
                  <a:schemeClr val="tx1"/>
                </a:solidFill>
                <a:cs typeface="Times New Roman" panose="02020603050405020304" pitchFamily="18" charset="0"/>
              </a:rPr>
              <a:t>The Joy of the Gospel, </a:t>
            </a:r>
            <a:r>
              <a:rPr lang="en-US" sz="3200" dirty="0">
                <a:solidFill>
                  <a:schemeClr val="tx1"/>
                </a:solidFill>
                <a:cs typeface="Times New Roman" panose="02020603050405020304" pitchFamily="18" charset="0"/>
              </a:rPr>
              <a:t>#120</a:t>
            </a:r>
            <a:endParaRPr lang="en-US" sz="24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9310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82CBB6-6FA0-46D1-9FF1-D8671BCBD234}"/>
              </a:ext>
            </a:extLst>
          </p:cNvPr>
          <p:cNvSpPr/>
          <p:nvPr/>
        </p:nvSpPr>
        <p:spPr>
          <a:xfrm>
            <a:off x="0" y="5181600"/>
            <a:ext cx="12192000" cy="1676400"/>
          </a:xfrm>
          <a:prstGeom prst="rect">
            <a:avLst/>
          </a:prstGeom>
          <a:solidFill>
            <a:srgbClr val="0205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pic>
        <p:nvPicPr>
          <p:cNvPr id="5" name="Picture 4">
            <a:extLst>
              <a:ext uri="{FF2B5EF4-FFF2-40B4-BE49-F238E27FC236}">
                <a16:creationId xmlns:a16="http://schemas.microsoft.com/office/drawing/2014/main" id="{462BDD67-A5F4-485C-B2E9-155B2AB4877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flipH="1">
            <a:off x="-1" y="-1676400"/>
            <a:ext cx="12191999" cy="6858000"/>
          </a:xfrm>
          <a:prstGeom prst="rect">
            <a:avLst/>
          </a:prstGeom>
        </p:spPr>
      </p:pic>
      <p:sp>
        <p:nvSpPr>
          <p:cNvPr id="2" name="Title 1"/>
          <p:cNvSpPr>
            <a:spLocks noGrp="1"/>
          </p:cNvSpPr>
          <p:nvPr>
            <p:ph type="title"/>
          </p:nvPr>
        </p:nvSpPr>
        <p:spPr>
          <a:xfrm>
            <a:off x="0" y="2834498"/>
            <a:ext cx="12191999" cy="3566160"/>
          </a:xfrm>
        </p:spPr>
        <p:txBody>
          <a:bodyPr>
            <a:normAutofit/>
          </a:bodyPr>
          <a:lstStyle/>
          <a:p>
            <a:pPr algn="ctr"/>
            <a:r>
              <a:rPr lang="en-US" sz="9600" dirty="0">
                <a:solidFill>
                  <a:schemeClr val="bg1"/>
                </a:solidFill>
              </a:rPr>
              <a:t>Why are we here?</a:t>
            </a:r>
          </a:p>
        </p:txBody>
      </p:sp>
    </p:spTree>
    <p:extLst>
      <p:ext uri="{BB962C8B-B14F-4D97-AF65-F5344CB8AC3E}">
        <p14:creationId xmlns:p14="http://schemas.microsoft.com/office/powerpoint/2010/main" val="49626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5099" y="1076725"/>
            <a:ext cx="9653847" cy="4435523"/>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4000" dirty="0">
              <a:solidFill>
                <a:prstClr val="black">
                  <a:lumMod val="75000"/>
                  <a:lumOff val="25000"/>
                </a:prstClr>
              </a:solidFill>
              <a:cs typeface="Times New Roman" panose="02020603050405020304" pitchFamily="18" charset="0"/>
            </a:endParaRPr>
          </a:p>
          <a:p>
            <a:r>
              <a:rPr lang="en-US" dirty="0">
                <a:solidFill>
                  <a:prstClr val="black">
                    <a:lumMod val="75000"/>
                    <a:lumOff val="25000"/>
                  </a:prstClr>
                </a:solidFill>
                <a:cs typeface="Times New Roman" panose="02020603050405020304" pitchFamily="18" charset="0"/>
              </a:rPr>
              <a:t>How does it make you feel when you hear that Jesus is calling </a:t>
            </a:r>
            <a:r>
              <a:rPr lang="en-US" b="1" i="1" dirty="0">
                <a:solidFill>
                  <a:schemeClr val="accent1"/>
                </a:solidFill>
                <a:cs typeface="Times New Roman" panose="02020603050405020304" pitchFamily="18" charset="0"/>
              </a:rPr>
              <a:t>you</a:t>
            </a:r>
            <a:r>
              <a:rPr lang="en-US" dirty="0">
                <a:solidFill>
                  <a:prstClr val="black">
                    <a:lumMod val="75000"/>
                    <a:lumOff val="25000"/>
                  </a:prstClr>
                </a:solidFill>
                <a:cs typeface="Times New Roman" panose="02020603050405020304" pitchFamily="18" charset="0"/>
              </a:rPr>
              <a:t> to evangelize &amp; make disciples?</a:t>
            </a:r>
            <a:endParaRPr lang="en-US" sz="4000" dirty="0">
              <a:solidFill>
                <a:prstClr val="black">
                  <a:lumMod val="75000"/>
                  <a:lumOff val="25000"/>
                </a:prstClr>
              </a:solidFill>
              <a:latin typeface="Raleway"/>
              <a:cs typeface="Times New Roman" panose="02020603050405020304" pitchFamily="18" charset="0"/>
            </a:endParaRPr>
          </a:p>
        </p:txBody>
      </p:sp>
    </p:spTree>
    <p:extLst>
      <p:ext uri="{BB962C8B-B14F-4D97-AF65-F5344CB8AC3E}">
        <p14:creationId xmlns:p14="http://schemas.microsoft.com/office/powerpoint/2010/main" val="3550473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74F80-10E0-4F2B-907C-240132399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43" y="3294743"/>
            <a:ext cx="11303896" cy="3004457"/>
          </a:xfrm>
          <a:prstGeom prst="rect">
            <a:avLst/>
          </a:prstGeom>
        </p:spPr>
      </p:pic>
      <p:pic>
        <p:nvPicPr>
          <p:cNvPr id="4" name="Picture 3">
            <a:extLst>
              <a:ext uri="{FF2B5EF4-FFF2-40B4-BE49-F238E27FC236}">
                <a16:creationId xmlns:a16="http://schemas.microsoft.com/office/drawing/2014/main" id="{E40C3A4E-EE06-4D59-A5FC-F8C0EE67E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805" y="117938"/>
            <a:ext cx="2180391" cy="3176806"/>
          </a:xfrm>
          <a:prstGeom prst="rect">
            <a:avLst/>
          </a:prstGeom>
        </p:spPr>
      </p:pic>
    </p:spTree>
    <p:extLst>
      <p:ext uri="{BB962C8B-B14F-4D97-AF65-F5344CB8AC3E}">
        <p14:creationId xmlns:p14="http://schemas.microsoft.com/office/powerpoint/2010/main" val="285819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139701" y="943401"/>
            <a:ext cx="5825067" cy="830997"/>
          </a:xfrm>
          <a:prstGeom prst="rect">
            <a:avLst/>
          </a:prstGeom>
          <a:noFill/>
        </p:spPr>
        <p:txBody>
          <a:bodyPr wrap="square" rtlCol="0">
            <a:spAutoFit/>
          </a:bodyPr>
          <a:lstStyle/>
          <a:p>
            <a:pPr algn="ctr"/>
            <a:r>
              <a:rPr lang="en-US" sz="4800" dirty="0">
                <a:solidFill>
                  <a:schemeClr val="bg1">
                    <a:lumMod val="85000"/>
                  </a:schemeClr>
                </a:solidFill>
              </a:rPr>
              <a:t>The Visioning Process</a:t>
            </a:r>
          </a:p>
        </p:txBody>
      </p:sp>
      <p:sp>
        <p:nvSpPr>
          <p:cNvPr id="10" name="TextBox 9">
            <a:extLst>
              <a:ext uri="{FF2B5EF4-FFF2-40B4-BE49-F238E27FC236}">
                <a16:creationId xmlns:a16="http://schemas.microsoft.com/office/drawing/2014/main" id="{80D3BC25-78A7-4F33-8BC3-9CB416A6F55E}"/>
              </a:ext>
            </a:extLst>
          </p:cNvPr>
          <p:cNvSpPr txBox="1"/>
          <p:nvPr/>
        </p:nvSpPr>
        <p:spPr>
          <a:xfrm>
            <a:off x="101600" y="1765300"/>
            <a:ext cx="9525000" cy="1384995"/>
          </a:xfrm>
          <a:prstGeom prst="rect">
            <a:avLst/>
          </a:prstGeom>
          <a:noFill/>
        </p:spPr>
        <p:txBody>
          <a:bodyPr wrap="square" rtlCol="0">
            <a:spAutoFit/>
          </a:bodyPr>
          <a:lstStyle/>
          <a:p>
            <a:r>
              <a:rPr lang="en-US" sz="2800" dirty="0">
                <a:solidFill>
                  <a:schemeClr val="bg1">
                    <a:lumMod val="85000"/>
                  </a:schemeClr>
                </a:solidFill>
              </a:rPr>
              <a:t>Bishop Johnston and the Visioning Team held Listening Sessions at 10 parish locations in Summer 2018.  Sessions were also held for priests, chancery employees, and seminarians.</a:t>
            </a:r>
          </a:p>
        </p:txBody>
      </p:sp>
      <p:pic>
        <p:nvPicPr>
          <p:cNvPr id="12" name="Picture 11">
            <a:extLst>
              <a:ext uri="{FF2B5EF4-FFF2-40B4-BE49-F238E27FC236}">
                <a16:creationId xmlns:a16="http://schemas.microsoft.com/office/drawing/2014/main" id="{3BD0E68D-DED0-43FD-82E2-7F26D703F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3479106"/>
            <a:ext cx="4914900" cy="3276600"/>
          </a:xfrm>
          <a:prstGeom prst="rect">
            <a:avLst/>
          </a:prstGeom>
          <a:ln w="38100">
            <a:solidFill>
              <a:schemeClr val="bg1">
                <a:lumMod val="65000"/>
              </a:schemeClr>
            </a:solidFill>
          </a:ln>
        </p:spPr>
      </p:pic>
      <p:sp>
        <p:nvSpPr>
          <p:cNvPr id="14" name="TextBox 13">
            <a:extLst>
              <a:ext uri="{FF2B5EF4-FFF2-40B4-BE49-F238E27FC236}">
                <a16:creationId xmlns:a16="http://schemas.microsoft.com/office/drawing/2014/main" id="{FD224134-580D-4BE7-ADBC-3AD7BA395F8E}"/>
              </a:ext>
            </a:extLst>
          </p:cNvPr>
          <p:cNvSpPr txBox="1"/>
          <p:nvPr/>
        </p:nvSpPr>
        <p:spPr>
          <a:xfrm>
            <a:off x="101600" y="6168902"/>
            <a:ext cx="4914900"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Vision Team</a:t>
            </a:r>
          </a:p>
        </p:txBody>
      </p:sp>
      <p:pic>
        <p:nvPicPr>
          <p:cNvPr id="15" name="Picture 14">
            <a:extLst>
              <a:ext uri="{FF2B5EF4-FFF2-40B4-BE49-F238E27FC236}">
                <a16:creationId xmlns:a16="http://schemas.microsoft.com/office/drawing/2014/main" id="{6A915DD8-0679-44D4-8C30-F6314505E2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933" y="3479106"/>
            <a:ext cx="4368800" cy="3276600"/>
          </a:xfrm>
          <a:prstGeom prst="rect">
            <a:avLst/>
          </a:prstGeom>
          <a:ln w="38100">
            <a:solidFill>
              <a:schemeClr val="bg1">
                <a:lumMod val="65000"/>
              </a:schemeClr>
            </a:solidFill>
          </a:ln>
        </p:spPr>
      </p:pic>
      <p:sp>
        <p:nvSpPr>
          <p:cNvPr id="16" name="TextBox 15">
            <a:extLst>
              <a:ext uri="{FF2B5EF4-FFF2-40B4-BE49-F238E27FC236}">
                <a16:creationId xmlns:a16="http://schemas.microsoft.com/office/drawing/2014/main" id="{4C299DC9-C173-4C35-BF14-5831B83B2306}"/>
              </a:ext>
            </a:extLst>
          </p:cNvPr>
          <p:cNvSpPr txBox="1"/>
          <p:nvPr/>
        </p:nvSpPr>
        <p:spPr>
          <a:xfrm>
            <a:off x="1035931" y="6168902"/>
            <a:ext cx="4368801"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Holy Cross Parish</a:t>
            </a:r>
          </a:p>
        </p:txBody>
      </p:sp>
      <p:pic>
        <p:nvPicPr>
          <p:cNvPr id="17" name="Picture 16">
            <a:extLst>
              <a:ext uri="{FF2B5EF4-FFF2-40B4-BE49-F238E27FC236}">
                <a16:creationId xmlns:a16="http://schemas.microsoft.com/office/drawing/2014/main" id="{ADD03D0B-8C6F-4509-AA7E-D53687B35A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973" y="3485734"/>
            <a:ext cx="4368800" cy="3276600"/>
          </a:xfrm>
          <a:prstGeom prst="rect">
            <a:avLst/>
          </a:prstGeom>
          <a:ln w="38100">
            <a:solidFill>
              <a:schemeClr val="bg1">
                <a:lumMod val="65000"/>
              </a:schemeClr>
            </a:solidFill>
          </a:ln>
        </p:spPr>
      </p:pic>
      <p:sp>
        <p:nvSpPr>
          <p:cNvPr id="18" name="TextBox 17">
            <a:extLst>
              <a:ext uri="{FF2B5EF4-FFF2-40B4-BE49-F238E27FC236}">
                <a16:creationId xmlns:a16="http://schemas.microsoft.com/office/drawing/2014/main" id="{E4BC74F6-EF7E-47C3-9503-17742996BE35}"/>
              </a:ext>
            </a:extLst>
          </p:cNvPr>
          <p:cNvSpPr txBox="1"/>
          <p:nvPr/>
        </p:nvSpPr>
        <p:spPr>
          <a:xfrm>
            <a:off x="2009971" y="6175530"/>
            <a:ext cx="4368801"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St. Gregory, Maryville</a:t>
            </a:r>
          </a:p>
        </p:txBody>
      </p:sp>
      <p:pic>
        <p:nvPicPr>
          <p:cNvPr id="19" name="Picture 18">
            <a:extLst>
              <a:ext uri="{FF2B5EF4-FFF2-40B4-BE49-F238E27FC236}">
                <a16:creationId xmlns:a16="http://schemas.microsoft.com/office/drawing/2014/main" id="{7DD11391-39DB-40E1-B1F2-A4B1489D63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217" y="3479107"/>
            <a:ext cx="4919848" cy="3279898"/>
          </a:xfrm>
          <a:prstGeom prst="rect">
            <a:avLst/>
          </a:prstGeom>
          <a:ln w="38100">
            <a:solidFill>
              <a:schemeClr val="bg1">
                <a:lumMod val="65000"/>
              </a:schemeClr>
            </a:solidFill>
          </a:ln>
        </p:spPr>
      </p:pic>
      <p:sp>
        <p:nvSpPr>
          <p:cNvPr id="20" name="TextBox 19">
            <a:extLst>
              <a:ext uri="{FF2B5EF4-FFF2-40B4-BE49-F238E27FC236}">
                <a16:creationId xmlns:a16="http://schemas.microsoft.com/office/drawing/2014/main" id="{2EBA2AAF-6ABC-4AE6-AA05-B5BB988178F7}"/>
              </a:ext>
            </a:extLst>
          </p:cNvPr>
          <p:cNvSpPr txBox="1"/>
          <p:nvPr/>
        </p:nvSpPr>
        <p:spPr>
          <a:xfrm>
            <a:off x="3026215" y="6168906"/>
            <a:ext cx="4914900"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St. Elizabeth</a:t>
            </a:r>
          </a:p>
        </p:txBody>
      </p:sp>
      <p:pic>
        <p:nvPicPr>
          <p:cNvPr id="21" name="Picture 20">
            <a:extLst>
              <a:ext uri="{FF2B5EF4-FFF2-40B4-BE49-F238E27FC236}">
                <a16:creationId xmlns:a16="http://schemas.microsoft.com/office/drawing/2014/main" id="{1F765D3B-5D7A-4F4E-BB20-3E13D1311B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0670" y="3485734"/>
            <a:ext cx="4373197" cy="3279898"/>
          </a:xfrm>
          <a:prstGeom prst="rect">
            <a:avLst/>
          </a:prstGeom>
          <a:ln w="38100">
            <a:solidFill>
              <a:schemeClr val="bg1">
                <a:lumMod val="65000"/>
              </a:schemeClr>
            </a:solidFill>
          </a:ln>
        </p:spPr>
      </p:pic>
      <p:sp>
        <p:nvSpPr>
          <p:cNvPr id="22" name="TextBox 21">
            <a:extLst>
              <a:ext uri="{FF2B5EF4-FFF2-40B4-BE49-F238E27FC236}">
                <a16:creationId xmlns:a16="http://schemas.microsoft.com/office/drawing/2014/main" id="{B483E68F-69B1-4782-B08F-637979843254}"/>
              </a:ext>
            </a:extLst>
          </p:cNvPr>
          <p:cNvSpPr txBox="1"/>
          <p:nvPr/>
        </p:nvSpPr>
        <p:spPr>
          <a:xfrm>
            <a:off x="4600670" y="6188785"/>
            <a:ext cx="4368800"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Our Lady of Guadalupe</a:t>
            </a:r>
          </a:p>
        </p:txBody>
      </p:sp>
      <p:pic>
        <p:nvPicPr>
          <p:cNvPr id="23" name="Picture 22">
            <a:extLst>
              <a:ext uri="{FF2B5EF4-FFF2-40B4-BE49-F238E27FC236}">
                <a16:creationId xmlns:a16="http://schemas.microsoft.com/office/drawing/2014/main" id="{176EC597-1B64-44F0-9063-7215EB4817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5942" y="3486039"/>
            <a:ext cx="4951166" cy="3294148"/>
          </a:xfrm>
          <a:prstGeom prst="rect">
            <a:avLst/>
          </a:prstGeom>
          <a:ln w="38100">
            <a:solidFill>
              <a:schemeClr val="bg1">
                <a:lumMod val="65000"/>
              </a:schemeClr>
            </a:solidFill>
          </a:ln>
        </p:spPr>
      </p:pic>
      <p:sp>
        <p:nvSpPr>
          <p:cNvPr id="24" name="TextBox 23">
            <a:extLst>
              <a:ext uri="{FF2B5EF4-FFF2-40B4-BE49-F238E27FC236}">
                <a16:creationId xmlns:a16="http://schemas.microsoft.com/office/drawing/2014/main" id="{7EEEFFDB-13F2-466C-99EC-D234394F634A}"/>
              </a:ext>
            </a:extLst>
          </p:cNvPr>
          <p:cNvSpPr txBox="1"/>
          <p:nvPr/>
        </p:nvSpPr>
        <p:spPr>
          <a:xfrm>
            <a:off x="6135941" y="6195412"/>
            <a:ext cx="4951167" cy="584775"/>
          </a:xfrm>
          <a:prstGeom prst="rect">
            <a:avLst/>
          </a:prstGeom>
          <a:solidFill>
            <a:srgbClr val="080808">
              <a:alpha val="60000"/>
            </a:srgbClr>
          </a:solidFill>
        </p:spPr>
        <p:txBody>
          <a:bodyPr wrap="square" rtlCol="0">
            <a:spAutoFit/>
          </a:bodyPr>
          <a:lstStyle/>
          <a:p>
            <a:pPr algn="ctr"/>
            <a:r>
              <a:rPr lang="en-US" sz="3200" dirty="0">
                <a:solidFill>
                  <a:schemeClr val="bg1">
                    <a:lumMod val="85000"/>
                  </a:schemeClr>
                </a:solidFill>
              </a:rPr>
              <a:t>Vision Team</a:t>
            </a:r>
          </a:p>
        </p:txBody>
      </p:sp>
    </p:spTree>
    <p:extLst>
      <p:ext uri="{BB962C8B-B14F-4D97-AF65-F5344CB8AC3E}">
        <p14:creationId xmlns:p14="http://schemas.microsoft.com/office/powerpoint/2010/main" val="416185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6" fill="hold" nodeType="afterEffect">
                                  <p:stCondLst>
                                    <p:cond delay="10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1+#ppt_w/2"/>
                                          </p:val>
                                        </p:tav>
                                        <p:tav tm="100000">
                                          <p:val>
                                            <p:strVal val="#ppt_x"/>
                                          </p:val>
                                        </p:tav>
                                      </p:tavLst>
                                    </p:anim>
                                    <p:anim calcmode="lin" valueType="num">
                                      <p:cBhvr additive="base">
                                        <p:cTn id="21" dur="10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6" fill="hold" nodeType="afterEffect">
                                  <p:stCondLst>
                                    <p:cond delay="100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5500"/>
                            </p:stCondLst>
                            <p:childTnLst>
                              <p:par>
                                <p:cTn id="32" presetID="2" presetClass="entr" presetSubtype="6" fill="hold" nodeType="after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10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par>
                          <p:cTn id="40" fill="hold">
                            <p:stCondLst>
                              <p:cond delay="7000"/>
                            </p:stCondLst>
                            <p:childTnLst>
                              <p:par>
                                <p:cTn id="41" presetID="2" presetClass="entr" presetSubtype="6" fill="hold" nodeType="after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par>
                          <p:cTn id="49" fill="hold">
                            <p:stCondLst>
                              <p:cond delay="8500"/>
                            </p:stCondLst>
                            <p:childTnLst>
                              <p:par>
                                <p:cTn id="50" presetID="2" presetClass="entr" presetSubtype="6" fill="hold" nodeType="afterEffect">
                                  <p:stCondLst>
                                    <p:cond delay="10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1+#ppt_w/2"/>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par>
                                <p:cTn id="54" presetID="2" presetClass="entr" presetSubtype="6" fill="hold" grpId="0" nodeType="withEffect">
                                  <p:stCondLst>
                                    <p:cond delay="100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87C6EE-5D29-4EC4-BD33-47FD89877305}"/>
              </a:ext>
            </a:extLst>
          </p:cNvPr>
          <p:cNvPicPr>
            <a:picLocks noChangeAspect="1"/>
          </p:cNvPicPr>
          <p:nvPr/>
        </p:nvPicPr>
        <p:blipFill rotWithShape="1">
          <a:blip r:embed="rId3"/>
          <a:srcRect l="6166" r="10426"/>
          <a:stretch/>
        </p:blipFill>
        <p:spPr>
          <a:xfrm>
            <a:off x="5600700" y="2209800"/>
            <a:ext cx="4610100" cy="4140200"/>
          </a:xfrm>
          <a:prstGeom prst="rect">
            <a:avLst/>
          </a:prstGeom>
          <a:ln w="88900">
            <a:solidFill>
              <a:schemeClr val="accent1"/>
            </a:solidFill>
          </a:ln>
        </p:spPr>
      </p:pic>
      <p:pic>
        <p:nvPicPr>
          <p:cNvPr id="4" name="Picture 3">
            <a:extLst>
              <a:ext uri="{FF2B5EF4-FFF2-40B4-BE49-F238E27FC236}">
                <a16:creationId xmlns:a16="http://schemas.microsoft.com/office/drawing/2014/main" id="{D2526158-FD16-4829-8CF7-D76702BC5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55" y="2184063"/>
            <a:ext cx="4229100" cy="4229100"/>
          </a:xfrm>
          <a:prstGeom prst="rect">
            <a:avLst/>
          </a:prstGeom>
        </p:spPr>
      </p:pic>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0" y="1181100"/>
            <a:ext cx="5474847" cy="1015663"/>
          </a:xfrm>
          <a:prstGeom prst="rect">
            <a:avLst/>
          </a:prstGeom>
          <a:noFill/>
        </p:spPr>
        <p:txBody>
          <a:bodyPr wrap="square" rtlCol="0">
            <a:spAutoFit/>
          </a:bodyPr>
          <a:lstStyle/>
          <a:p>
            <a:pPr algn="ctr"/>
            <a:r>
              <a:rPr lang="en-US" sz="6000" dirty="0">
                <a:solidFill>
                  <a:srgbClr val="002060"/>
                </a:solidFill>
              </a:rPr>
              <a:t>3 Priorities</a:t>
            </a:r>
          </a:p>
        </p:txBody>
      </p:sp>
    </p:spTree>
    <p:extLst>
      <p:ext uri="{BB962C8B-B14F-4D97-AF65-F5344CB8AC3E}">
        <p14:creationId xmlns:p14="http://schemas.microsoft.com/office/powerpoint/2010/main" val="272213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526158-FD16-4829-8CF7-D76702BC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9" y="326234"/>
            <a:ext cx="2939480" cy="2939480"/>
          </a:xfrm>
          <a:prstGeom prst="rect">
            <a:avLst/>
          </a:prstGeom>
        </p:spPr>
      </p:pic>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3227948" y="2463209"/>
            <a:ext cx="8386697" cy="2369880"/>
          </a:xfrm>
          <a:prstGeom prst="rect">
            <a:avLst/>
          </a:prstGeom>
          <a:noFill/>
        </p:spPr>
        <p:txBody>
          <a:bodyPr wrap="square" rtlCol="0">
            <a:spAutoFit/>
          </a:bodyPr>
          <a:lstStyle/>
          <a:p>
            <a:pPr algn="ctr"/>
            <a:r>
              <a:rPr lang="en-US" sz="6000" b="1" dirty="0">
                <a:solidFill>
                  <a:schemeClr val="bg1">
                    <a:lumMod val="85000"/>
                  </a:schemeClr>
                </a:solidFill>
              </a:rPr>
              <a:t>Healing Our Family</a:t>
            </a:r>
          </a:p>
          <a:p>
            <a:r>
              <a:rPr lang="en-US" sz="4400" i="1" dirty="0">
                <a:solidFill>
                  <a:schemeClr val="bg1">
                    <a:lumMod val="85000"/>
                  </a:schemeClr>
                </a:solidFill>
              </a:rPr>
              <a:t>Tending wounds and accompanying hearts to freedom in Christ</a:t>
            </a:r>
          </a:p>
        </p:txBody>
      </p:sp>
    </p:spTree>
    <p:extLst>
      <p:ext uri="{BB962C8B-B14F-4D97-AF65-F5344CB8AC3E}">
        <p14:creationId xmlns:p14="http://schemas.microsoft.com/office/powerpoint/2010/main" val="82826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526158-FD16-4829-8CF7-D76702BC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9" y="326234"/>
            <a:ext cx="2939480" cy="2939480"/>
          </a:xfrm>
          <a:prstGeom prst="rect">
            <a:avLst/>
          </a:prstGeom>
        </p:spPr>
      </p:pic>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3227948" y="2463209"/>
            <a:ext cx="8386697" cy="2369880"/>
          </a:xfrm>
          <a:prstGeom prst="rect">
            <a:avLst/>
          </a:prstGeom>
          <a:noFill/>
        </p:spPr>
        <p:txBody>
          <a:bodyPr wrap="square" rtlCol="0">
            <a:spAutoFit/>
          </a:bodyPr>
          <a:lstStyle/>
          <a:p>
            <a:pPr algn="ctr"/>
            <a:r>
              <a:rPr lang="en-US" sz="6000" b="1" dirty="0">
                <a:solidFill>
                  <a:schemeClr val="bg1">
                    <a:lumMod val="85000"/>
                  </a:schemeClr>
                </a:solidFill>
              </a:rPr>
              <a:t>Using Resources Wisely</a:t>
            </a:r>
          </a:p>
          <a:p>
            <a:r>
              <a:rPr lang="en-US" sz="4400" i="1" dirty="0">
                <a:solidFill>
                  <a:schemeClr val="bg1">
                    <a:lumMod val="85000"/>
                  </a:schemeClr>
                </a:solidFill>
              </a:rPr>
              <a:t>Aligning God’s gifts for the Church’s life and mission</a:t>
            </a:r>
          </a:p>
        </p:txBody>
      </p:sp>
    </p:spTree>
    <p:extLst>
      <p:ext uri="{BB962C8B-B14F-4D97-AF65-F5344CB8AC3E}">
        <p14:creationId xmlns:p14="http://schemas.microsoft.com/office/powerpoint/2010/main" val="902987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526158-FD16-4829-8CF7-D76702BC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9" y="326234"/>
            <a:ext cx="2939480" cy="2939480"/>
          </a:xfrm>
          <a:prstGeom prst="rect">
            <a:avLst/>
          </a:prstGeom>
        </p:spPr>
      </p:pic>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3227948" y="2463209"/>
            <a:ext cx="8386697" cy="2369880"/>
          </a:xfrm>
          <a:prstGeom prst="rect">
            <a:avLst/>
          </a:prstGeom>
          <a:noFill/>
        </p:spPr>
        <p:txBody>
          <a:bodyPr wrap="square" rtlCol="0">
            <a:spAutoFit/>
          </a:bodyPr>
          <a:lstStyle/>
          <a:p>
            <a:pPr algn="ctr"/>
            <a:r>
              <a:rPr lang="en-US" sz="6000" b="1" dirty="0">
                <a:solidFill>
                  <a:schemeClr val="bg1">
                    <a:lumMod val="85000"/>
                  </a:schemeClr>
                </a:solidFill>
              </a:rPr>
              <a:t>Growing God’s Family</a:t>
            </a:r>
          </a:p>
          <a:p>
            <a:r>
              <a:rPr lang="en-US" sz="4400" i="1" dirty="0">
                <a:solidFill>
                  <a:schemeClr val="bg1">
                    <a:lumMod val="85000"/>
                  </a:schemeClr>
                </a:solidFill>
              </a:rPr>
              <a:t>Activating our baptismal call to holiness and being disciple-makers</a:t>
            </a:r>
          </a:p>
        </p:txBody>
      </p:sp>
    </p:spTree>
    <p:extLst>
      <p:ext uri="{BB962C8B-B14F-4D97-AF65-F5344CB8AC3E}">
        <p14:creationId xmlns:p14="http://schemas.microsoft.com/office/powerpoint/2010/main" val="353905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3070964F-3071-467A-A004-E97AD6BA78AB}"/>
              </a:ext>
            </a:extLst>
          </p:cNvPr>
          <p:cNvSpPr>
            <a:spLocks noGrp="1"/>
          </p:cNvSpPr>
          <p:nvPr>
            <p:ph idx="1"/>
          </p:nvPr>
        </p:nvSpPr>
        <p:spPr/>
        <p:txBody>
          <a:bodyPr/>
          <a:lstStyle/>
          <a:p>
            <a:pPr marL="0" lvl="0" indent="0">
              <a:lnSpc>
                <a:spcPct val="100000"/>
              </a:lnSpc>
              <a:spcBef>
                <a:spcPts val="0"/>
              </a:spcBef>
              <a:spcAft>
                <a:spcPts val="0"/>
              </a:spcAft>
              <a:buClrTx/>
              <a:buSzTx/>
              <a:buNone/>
            </a:pPr>
            <a:r>
              <a:rPr lang="en-US" sz="4000" dirty="0">
                <a:solidFill>
                  <a:prstClr val="black">
                    <a:lumMod val="75000"/>
                    <a:lumOff val="25000"/>
                  </a:prstClr>
                </a:solidFill>
                <a:cs typeface="Times New Roman" panose="02020603050405020304" pitchFamily="18" charset="0"/>
              </a:rPr>
              <a:t>What inspires you most about the Mutually Shared Vision &amp; Priorities?</a:t>
            </a:r>
          </a:p>
          <a:p>
            <a:endParaRPr lang="en-US" dirty="0"/>
          </a:p>
        </p:txBody>
      </p:sp>
    </p:spTree>
    <p:extLst>
      <p:ext uri="{BB962C8B-B14F-4D97-AF65-F5344CB8AC3E}">
        <p14:creationId xmlns:p14="http://schemas.microsoft.com/office/powerpoint/2010/main" val="1870017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37421C-21A9-42C4-9E02-592C49F10B8B}"/>
              </a:ext>
            </a:extLst>
          </p:cNvPr>
          <p:cNvSpPr/>
          <p:nvPr/>
        </p:nvSpPr>
        <p:spPr>
          <a:xfrm rot="785562">
            <a:off x="802163" y="-2120192"/>
            <a:ext cx="12526251" cy="34222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526158-FD16-4829-8CF7-D76702BC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9" y="326234"/>
            <a:ext cx="2939480" cy="2939480"/>
          </a:xfrm>
          <a:prstGeom prst="rect">
            <a:avLst/>
          </a:prstGeom>
        </p:spPr>
      </p:pic>
      <p:pic>
        <p:nvPicPr>
          <p:cNvPr id="5" name="Picture 4">
            <a:extLst>
              <a:ext uri="{FF2B5EF4-FFF2-40B4-BE49-F238E27FC236}">
                <a16:creationId xmlns:a16="http://schemas.microsoft.com/office/drawing/2014/main" id="{026F306D-5919-48EE-96AD-B3F9EB8BB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689" y="0"/>
            <a:ext cx="5112692" cy="1358900"/>
          </a:xfrm>
          <a:prstGeom prst="rect">
            <a:avLst/>
          </a:prstGeom>
        </p:spPr>
      </p:pic>
      <p:sp>
        <p:nvSpPr>
          <p:cNvPr id="8" name="TextBox 7">
            <a:extLst>
              <a:ext uri="{FF2B5EF4-FFF2-40B4-BE49-F238E27FC236}">
                <a16:creationId xmlns:a16="http://schemas.microsoft.com/office/drawing/2014/main" id="{912AC921-E4EB-4EEA-8A9B-69B5936879AA}"/>
              </a:ext>
            </a:extLst>
          </p:cNvPr>
          <p:cNvSpPr txBox="1"/>
          <p:nvPr/>
        </p:nvSpPr>
        <p:spPr>
          <a:xfrm>
            <a:off x="3227948" y="2463209"/>
            <a:ext cx="8386697" cy="3477875"/>
          </a:xfrm>
          <a:prstGeom prst="rect">
            <a:avLst/>
          </a:prstGeom>
          <a:noFill/>
        </p:spPr>
        <p:txBody>
          <a:bodyPr wrap="square" rtlCol="0">
            <a:spAutoFit/>
          </a:bodyPr>
          <a:lstStyle/>
          <a:p>
            <a:r>
              <a:rPr lang="en-US" sz="4400" i="1" dirty="0">
                <a:solidFill>
                  <a:schemeClr val="bg1">
                    <a:lumMod val="85000"/>
                  </a:schemeClr>
                </a:solidFill>
              </a:rPr>
              <a:t>GOAL: Implement “Clear Path for Discipleship” and hold a diocesan conference by October 2020 to equip all parishes to create a culture of discipleship. </a:t>
            </a:r>
          </a:p>
        </p:txBody>
      </p:sp>
    </p:spTree>
    <p:extLst>
      <p:ext uri="{BB962C8B-B14F-4D97-AF65-F5344CB8AC3E}">
        <p14:creationId xmlns:p14="http://schemas.microsoft.com/office/powerpoint/2010/main" val="1841385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Raleway"/>
                <a:cs typeface="Times New Roman" panose="02020603050405020304" pitchFamily="18" charset="0"/>
              </a:rPr>
              <a:t>Evangelization Strategy</a:t>
            </a:r>
          </a:p>
        </p:txBody>
      </p:sp>
      <p:sp>
        <p:nvSpPr>
          <p:cNvPr id="3" name="Text Placeholder 2"/>
          <p:cNvSpPr>
            <a:spLocks noGrp="1"/>
          </p:cNvSpPr>
          <p:nvPr>
            <p:ph type="body" idx="1"/>
          </p:nvPr>
        </p:nvSpPr>
        <p:spPr>
          <a:xfrm>
            <a:off x="1097280" y="4481876"/>
            <a:ext cx="10058400" cy="1617172"/>
          </a:xfrm>
        </p:spPr>
        <p:txBody>
          <a:bodyPr>
            <a:normAutofit/>
          </a:bodyPr>
          <a:lstStyle/>
          <a:p>
            <a:pPr lvl="0">
              <a:buClr>
                <a:srgbClr val="D87900"/>
              </a:buClr>
            </a:pPr>
            <a:r>
              <a:rPr lang="en-US" sz="4800" dirty="0">
                <a:solidFill>
                  <a:srgbClr val="156570"/>
                </a:solidFill>
              </a:rPr>
              <a:t>“Raise up Gardeners”</a:t>
            </a:r>
          </a:p>
        </p:txBody>
      </p:sp>
    </p:spTree>
    <p:extLst>
      <p:ext uri="{BB962C8B-B14F-4D97-AF65-F5344CB8AC3E}">
        <p14:creationId xmlns:p14="http://schemas.microsoft.com/office/powerpoint/2010/main" val="93085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EE39CD-D86E-4864-A189-E224BF03715B}"/>
              </a:ext>
            </a:extLst>
          </p:cNvPr>
          <p:cNvSpPr/>
          <p:nvPr/>
        </p:nvSpPr>
        <p:spPr>
          <a:xfrm>
            <a:off x="-167951" y="-283654"/>
            <a:ext cx="13156163" cy="7524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pic>
        <p:nvPicPr>
          <p:cNvPr id="3" name="Picture 2">
            <a:extLst>
              <a:ext uri="{FF2B5EF4-FFF2-40B4-BE49-F238E27FC236}">
                <a16:creationId xmlns:a16="http://schemas.microsoft.com/office/drawing/2014/main" id="{6098B58E-4266-4EF9-BFB6-D681CF1B7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82" y="-283654"/>
            <a:ext cx="5673013" cy="7341546"/>
          </a:xfrm>
          <a:prstGeom prst="rect">
            <a:avLst/>
          </a:prstGeom>
        </p:spPr>
      </p:pic>
      <p:pic>
        <p:nvPicPr>
          <p:cNvPr id="5" name="Picture 4">
            <a:extLst>
              <a:ext uri="{FF2B5EF4-FFF2-40B4-BE49-F238E27FC236}">
                <a16:creationId xmlns:a16="http://schemas.microsoft.com/office/drawing/2014/main" id="{95385020-F02B-4922-A517-173469B69F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5"/>
          <a:stretch/>
        </p:blipFill>
        <p:spPr>
          <a:xfrm>
            <a:off x="5971591" y="-283654"/>
            <a:ext cx="5511282" cy="7350953"/>
          </a:xfrm>
          <a:prstGeom prst="rect">
            <a:avLst/>
          </a:prstGeom>
        </p:spPr>
      </p:pic>
      <p:sp>
        <p:nvSpPr>
          <p:cNvPr id="7" name="Arrow: Right 6">
            <a:extLst>
              <a:ext uri="{FF2B5EF4-FFF2-40B4-BE49-F238E27FC236}">
                <a16:creationId xmlns:a16="http://schemas.microsoft.com/office/drawing/2014/main" id="{721F152D-DAC2-41FD-86E7-EFD9D0583C08}"/>
              </a:ext>
            </a:extLst>
          </p:cNvPr>
          <p:cNvSpPr/>
          <p:nvPr/>
        </p:nvSpPr>
        <p:spPr>
          <a:xfrm rot="1368847">
            <a:off x="5047172" y="2340930"/>
            <a:ext cx="1289957" cy="636814"/>
          </a:xfrm>
          <a:prstGeom prst="rightArrow">
            <a:avLst>
              <a:gd name="adj1" fmla="val 29487"/>
              <a:gd name="adj2" fmla="val 8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ller"/>
              <a:ea typeface="+mn-ea"/>
              <a:cs typeface="+mn-cs"/>
            </a:endParaRPr>
          </a:p>
        </p:txBody>
      </p:sp>
    </p:spTree>
    <p:extLst>
      <p:ext uri="{BB962C8B-B14F-4D97-AF65-F5344CB8AC3E}">
        <p14:creationId xmlns:p14="http://schemas.microsoft.com/office/powerpoint/2010/main" val="33969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Missionary Disciples in the </a:t>
            </a:r>
            <a:br>
              <a:rPr lang="en-US" dirty="0"/>
            </a:br>
            <a:r>
              <a:rPr lang="en-US" dirty="0"/>
              <a:t>Diocese of Kansas City-St. Joseph</a:t>
            </a:r>
          </a:p>
        </p:txBody>
      </p:sp>
      <p:pic>
        <p:nvPicPr>
          <p:cNvPr id="5" name="Picture 4">
            <a:extLst>
              <a:ext uri="{FF2B5EF4-FFF2-40B4-BE49-F238E27FC236}">
                <a16:creationId xmlns:a16="http://schemas.microsoft.com/office/drawing/2014/main" id="{C8ADCB3B-3337-4291-95AD-3100619B2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923" y="1847352"/>
            <a:ext cx="9342308" cy="4369791"/>
          </a:xfrm>
          <a:prstGeom prst="rect">
            <a:avLst/>
          </a:prstGeom>
        </p:spPr>
      </p:pic>
    </p:spTree>
    <p:extLst>
      <p:ext uri="{BB962C8B-B14F-4D97-AF65-F5344CB8AC3E}">
        <p14:creationId xmlns:p14="http://schemas.microsoft.com/office/powerpoint/2010/main" val="3528333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13035E-F451-4552-A0A4-EA354456E175}"/>
              </a:ext>
            </a:extLst>
          </p:cNvPr>
          <p:cNvSpPr txBox="1"/>
          <p:nvPr/>
        </p:nvSpPr>
        <p:spPr>
          <a:xfrm>
            <a:off x="9591441" y="5195671"/>
            <a:ext cx="1919241" cy="769441"/>
          </a:xfrm>
          <a:prstGeom prst="rect">
            <a:avLst/>
          </a:prstGeom>
          <a:solidFill>
            <a:schemeClr val="bg1">
              <a:lumMod val="75000"/>
            </a:schemeClr>
          </a:solidFill>
        </p:spPr>
        <p:txBody>
          <a:bodyPr wrap="square" rtlCol="0">
            <a:spAutoFit/>
          </a:bodyPr>
          <a:lstStyle/>
          <a:p>
            <a:pPr algn="ctr"/>
            <a:r>
              <a:rPr lang="en-US" sz="4400" b="1" dirty="0">
                <a:solidFill>
                  <a:schemeClr val="accent1"/>
                </a:solidFill>
              </a:rPr>
              <a:t>1 to 64</a:t>
            </a:r>
          </a:p>
        </p:txBody>
      </p:sp>
      <p:sp>
        <p:nvSpPr>
          <p:cNvPr id="6" name="TextBox 5">
            <a:extLst>
              <a:ext uri="{FF2B5EF4-FFF2-40B4-BE49-F238E27FC236}">
                <a16:creationId xmlns:a16="http://schemas.microsoft.com/office/drawing/2014/main" id="{20186B0B-3153-4B40-B4CD-C8C687E0B28B}"/>
              </a:ext>
            </a:extLst>
          </p:cNvPr>
          <p:cNvSpPr txBox="1"/>
          <p:nvPr/>
        </p:nvSpPr>
        <p:spPr>
          <a:xfrm>
            <a:off x="9769941" y="1581648"/>
            <a:ext cx="2483223" cy="1938992"/>
          </a:xfrm>
          <a:prstGeom prst="rect">
            <a:avLst/>
          </a:prstGeom>
          <a:noFill/>
        </p:spPr>
        <p:txBody>
          <a:bodyPr wrap="square" rtlCol="0">
            <a:spAutoFit/>
          </a:bodyPr>
          <a:lstStyle/>
          <a:p>
            <a:r>
              <a:rPr lang="en-US" sz="4000" b="1" dirty="0"/>
              <a:t>Number attending Mass</a:t>
            </a:r>
          </a:p>
        </p:txBody>
      </p:sp>
      <p:sp>
        <p:nvSpPr>
          <p:cNvPr id="7" name="TextBox 6">
            <a:extLst>
              <a:ext uri="{FF2B5EF4-FFF2-40B4-BE49-F238E27FC236}">
                <a16:creationId xmlns:a16="http://schemas.microsoft.com/office/drawing/2014/main" id="{6260303A-B797-40A9-B7A4-F100ACF84F7A}"/>
              </a:ext>
            </a:extLst>
          </p:cNvPr>
          <p:cNvSpPr txBox="1"/>
          <p:nvPr/>
        </p:nvSpPr>
        <p:spPr>
          <a:xfrm>
            <a:off x="100200" y="182038"/>
            <a:ext cx="2904565" cy="1938992"/>
          </a:xfrm>
          <a:prstGeom prst="rect">
            <a:avLst/>
          </a:prstGeom>
          <a:noFill/>
        </p:spPr>
        <p:txBody>
          <a:bodyPr wrap="square" rtlCol="0">
            <a:spAutoFit/>
          </a:bodyPr>
          <a:lstStyle/>
          <a:p>
            <a:r>
              <a:rPr lang="en-US" sz="4000" b="1" dirty="0"/>
              <a:t>Disciples Equipped to Evangelize</a:t>
            </a:r>
          </a:p>
        </p:txBody>
      </p:sp>
      <p:sp>
        <p:nvSpPr>
          <p:cNvPr id="8" name="Left Brace 7">
            <a:extLst>
              <a:ext uri="{FF2B5EF4-FFF2-40B4-BE49-F238E27FC236}">
                <a16:creationId xmlns:a16="http://schemas.microsoft.com/office/drawing/2014/main" id="{C29EBCC3-2400-4DB5-973C-962F25C6D102}"/>
              </a:ext>
            </a:extLst>
          </p:cNvPr>
          <p:cNvSpPr/>
          <p:nvPr/>
        </p:nvSpPr>
        <p:spPr>
          <a:xfrm>
            <a:off x="2501151" y="151530"/>
            <a:ext cx="860614" cy="95112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C4A76053-1972-4B2F-BAE4-C6C6572DA4AD}"/>
              </a:ext>
            </a:extLst>
          </p:cNvPr>
          <p:cNvSpPr/>
          <p:nvPr/>
        </p:nvSpPr>
        <p:spPr>
          <a:xfrm>
            <a:off x="8229604" y="182038"/>
            <a:ext cx="1371600" cy="59829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06654749-7C14-4109-BA3F-E8FE858FB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6" y="124636"/>
            <a:ext cx="5620870" cy="6040338"/>
          </a:xfrm>
          <a:prstGeom prst="rect">
            <a:avLst/>
          </a:prstGeom>
        </p:spPr>
      </p:pic>
    </p:spTree>
    <p:extLst>
      <p:ext uri="{BB962C8B-B14F-4D97-AF65-F5344CB8AC3E}">
        <p14:creationId xmlns:p14="http://schemas.microsoft.com/office/powerpoint/2010/main" val="1270818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21895"/>
            <a:ext cx="10058400" cy="1015465"/>
          </a:xfrm>
        </p:spPr>
        <p:txBody>
          <a:bodyPr>
            <a:normAutofit fontScale="90000"/>
          </a:bodyPr>
          <a:lstStyle/>
          <a:p>
            <a:r>
              <a:rPr lang="en-US" dirty="0"/>
              <a:t>How do you turn them (dark) green?	</a:t>
            </a:r>
          </a:p>
        </p:txBody>
      </p:sp>
      <p:pic>
        <p:nvPicPr>
          <p:cNvPr id="3078"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695" y="20574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09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106904"/>
            <a:ext cx="10058400" cy="3359325"/>
          </a:xfrm>
          <a:solidFill>
            <a:schemeClr val="bg1"/>
          </a:solidFill>
        </p:spPr>
        <p:txBody>
          <a:bodyPr>
            <a:noAutofit/>
          </a:bodyPr>
          <a:lstStyle/>
          <a:p>
            <a:r>
              <a:rPr lang="en-US" sz="3600" dirty="0">
                <a:solidFill>
                  <a:schemeClr val="tx1"/>
                </a:solidFill>
              </a:rPr>
              <a:t>It is necessary to awaken again in believers a full relationship with Christ, mankind’s only Savior. </a:t>
            </a:r>
            <a:r>
              <a:rPr lang="en-US" sz="3600" i="1" dirty="0">
                <a:solidFill>
                  <a:schemeClr val="accent1"/>
                </a:solidFill>
              </a:rPr>
              <a:t>Only from a personal relationship with Jesus can an effective evangelization develop</a:t>
            </a:r>
            <a:r>
              <a:rPr lang="en-US" sz="3600" dirty="0">
                <a:solidFill>
                  <a:schemeClr val="accent1"/>
                </a:solidFill>
              </a:rPr>
              <a:t>.</a:t>
            </a:r>
            <a:r>
              <a:rPr lang="en-US" sz="3600" dirty="0">
                <a:solidFill>
                  <a:schemeClr val="tx1"/>
                </a:solidFill>
              </a:rPr>
              <a:t> </a:t>
            </a:r>
            <a:br>
              <a:rPr lang="en-US" sz="3600" dirty="0">
                <a:solidFill>
                  <a:schemeClr val="tx1"/>
                </a:solidFill>
              </a:rPr>
            </a:br>
            <a:br>
              <a:rPr lang="en-US" sz="3600" dirty="0">
                <a:solidFill>
                  <a:schemeClr val="tx1"/>
                </a:solidFill>
              </a:rPr>
            </a:br>
            <a:r>
              <a:rPr lang="en-US" sz="3600" dirty="0">
                <a:solidFill>
                  <a:schemeClr val="tx1"/>
                </a:solidFill>
              </a:rPr>
              <a:t>Pope St. John Paul II</a:t>
            </a:r>
          </a:p>
        </p:txBody>
      </p:sp>
    </p:spTree>
    <p:extLst>
      <p:ext uri="{BB962C8B-B14F-4D97-AF65-F5344CB8AC3E}">
        <p14:creationId xmlns:p14="http://schemas.microsoft.com/office/powerpoint/2010/main" val="136188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Mission</a:t>
            </a:r>
            <a:br>
              <a:rPr lang="en-US" dirty="0"/>
            </a:br>
            <a:r>
              <a:rPr lang="en-US" dirty="0"/>
              <a:t>			of the Church</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931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782" y="942109"/>
            <a:ext cx="10158153" cy="4571999"/>
          </a:xfrm>
          <a:solidFill>
            <a:schemeClr val="bg1"/>
          </a:solidFill>
        </p:spPr>
        <p:txBody>
          <a:bodyPr>
            <a:noAutofit/>
          </a:bodyPr>
          <a:lstStyle/>
          <a:p>
            <a:r>
              <a:rPr lang="en-US" sz="3600" dirty="0">
                <a:solidFill>
                  <a:schemeClr val="tx1"/>
                </a:solidFill>
              </a:rPr>
              <a:t>“All power in heaven and on earth has been given to me. </a:t>
            </a:r>
            <a:r>
              <a:rPr lang="en-US" sz="3600" b="1" baseline="30000" dirty="0">
                <a:solidFill>
                  <a:schemeClr val="tx1"/>
                </a:solidFill>
              </a:rPr>
              <a:t>19 </a:t>
            </a:r>
            <a:r>
              <a:rPr lang="en-US" sz="3600" i="1" dirty="0">
                <a:solidFill>
                  <a:schemeClr val="accent1"/>
                </a:solidFill>
              </a:rPr>
              <a:t>Go, therefore, and make disciples</a:t>
            </a:r>
            <a:r>
              <a:rPr lang="en-US" sz="3600" dirty="0">
                <a:solidFill>
                  <a:schemeClr val="tx1"/>
                </a:solidFill>
              </a:rPr>
              <a:t> </a:t>
            </a:r>
            <a:r>
              <a:rPr lang="en-US" sz="3600" i="1" dirty="0">
                <a:solidFill>
                  <a:schemeClr val="accent1"/>
                </a:solidFill>
              </a:rPr>
              <a:t>of all nations</a:t>
            </a:r>
            <a:r>
              <a:rPr lang="en-US" sz="3600" dirty="0">
                <a:solidFill>
                  <a:schemeClr val="tx1"/>
                </a:solidFill>
              </a:rPr>
              <a:t>, baptizing them in the name of the Father, and of the Son, and of the holy Spirit, </a:t>
            </a:r>
            <a:r>
              <a:rPr lang="en-US" sz="3600" b="1" baseline="30000" dirty="0">
                <a:solidFill>
                  <a:schemeClr val="tx1"/>
                </a:solidFill>
              </a:rPr>
              <a:t>20 </a:t>
            </a:r>
            <a:r>
              <a:rPr lang="en-US" sz="3600" dirty="0">
                <a:solidFill>
                  <a:schemeClr val="tx1"/>
                </a:solidFill>
              </a:rPr>
              <a:t>teaching them to observe all that I have commanded you. And behold, I am with you always, until the end of the age.”</a:t>
            </a:r>
            <a:br>
              <a:rPr lang="en-US" sz="3600" dirty="0">
                <a:solidFill>
                  <a:schemeClr val="tx1"/>
                </a:solidFill>
              </a:rPr>
            </a:br>
            <a:br>
              <a:rPr lang="en-US" sz="3600" dirty="0">
                <a:solidFill>
                  <a:schemeClr val="tx1"/>
                </a:solidFill>
              </a:rPr>
            </a:br>
            <a:r>
              <a:rPr lang="en-US" sz="3200" dirty="0">
                <a:solidFill>
                  <a:schemeClr val="tx1"/>
                </a:solidFill>
              </a:rPr>
              <a:t>Matthew 28:18-20</a:t>
            </a:r>
          </a:p>
        </p:txBody>
      </p:sp>
    </p:spTree>
    <p:extLst>
      <p:ext uri="{BB962C8B-B14F-4D97-AF65-F5344CB8AC3E}">
        <p14:creationId xmlns:p14="http://schemas.microsoft.com/office/powerpoint/2010/main" val="202755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698" y="758071"/>
            <a:ext cx="10058400" cy="3813929"/>
          </a:xfrm>
          <a:solidFill>
            <a:schemeClr val="bg1"/>
          </a:solidFill>
        </p:spPr>
        <p:txBody>
          <a:bodyPr>
            <a:noAutofit/>
          </a:bodyPr>
          <a:lstStyle/>
          <a:p>
            <a:r>
              <a:rPr lang="en-US" sz="3600" dirty="0"/>
              <a:t>Evangelizing is in fact the grace and vocation proper to the Church, her deepest identity. </a:t>
            </a:r>
            <a:r>
              <a:rPr lang="en-US" sz="3600" i="1" dirty="0">
                <a:solidFill>
                  <a:schemeClr val="accent1"/>
                </a:solidFill>
              </a:rPr>
              <a:t>She exists in order to evangelize</a:t>
            </a:r>
            <a:r>
              <a:rPr lang="en-US" sz="3600" dirty="0"/>
              <a:t>. </a:t>
            </a:r>
            <a:br>
              <a:rPr lang="en-US" sz="3600" dirty="0"/>
            </a:br>
            <a:br>
              <a:rPr lang="en-US" sz="3600" dirty="0"/>
            </a:br>
            <a:r>
              <a:rPr lang="en-US" sz="3200" dirty="0"/>
              <a:t>Pope Paul VI, </a:t>
            </a:r>
            <a:r>
              <a:rPr lang="en-US" sz="3200" i="1" dirty="0"/>
              <a:t>Evangelization in the Modern World, </a:t>
            </a:r>
            <a:r>
              <a:rPr lang="en-US" sz="3200" dirty="0"/>
              <a:t>#14 </a:t>
            </a:r>
            <a:endParaRPr lang="en-US" sz="3600" dirty="0"/>
          </a:p>
        </p:txBody>
      </p:sp>
    </p:spTree>
    <p:extLst>
      <p:ext uri="{BB962C8B-B14F-4D97-AF65-F5344CB8AC3E}">
        <p14:creationId xmlns:p14="http://schemas.microsoft.com/office/powerpoint/2010/main" val="380574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60517" y="952034"/>
            <a:ext cx="10254834" cy="4435523"/>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t>“</a:t>
            </a:r>
            <a:r>
              <a:rPr lang="en-US" sz="4400" dirty="0"/>
              <a:t>Every Christian is a missionary to the extent that he or she has </a:t>
            </a:r>
            <a:r>
              <a:rPr lang="en-US" sz="4400" dirty="0">
                <a:solidFill>
                  <a:schemeClr val="accent1"/>
                </a:solidFill>
              </a:rPr>
              <a:t>encountered the love of God in Christ Jesus</a:t>
            </a:r>
            <a:r>
              <a:rPr lang="en-US" sz="4400" dirty="0"/>
              <a:t>: we no longer say that we are “disciples” and “missionaries”, but rather that we are always “missionary disciples”.</a:t>
            </a:r>
            <a:br>
              <a:rPr lang="en-US" sz="2400" dirty="0">
                <a:solidFill>
                  <a:schemeClr val="tx1"/>
                </a:solidFill>
              </a:rPr>
            </a:br>
            <a:r>
              <a:rPr lang="en-US" sz="2400" dirty="0">
                <a:solidFill>
                  <a:schemeClr val="tx1"/>
                </a:solidFill>
              </a:rPr>
              <a:t> </a:t>
            </a:r>
            <a:br>
              <a:rPr lang="en-US" sz="1600" dirty="0">
                <a:solidFill>
                  <a:schemeClr val="tx1"/>
                </a:solidFill>
              </a:rPr>
            </a:br>
            <a:br>
              <a:rPr lang="en-US" sz="2400" dirty="0">
                <a:solidFill>
                  <a:schemeClr val="tx1"/>
                </a:solidFill>
              </a:rPr>
            </a:br>
            <a:r>
              <a:rPr lang="en-US" sz="3600" dirty="0">
                <a:solidFill>
                  <a:schemeClr val="tx1"/>
                </a:solidFill>
                <a:cs typeface="Times New Roman" panose="02020603050405020304" pitchFamily="18" charset="0"/>
              </a:rPr>
              <a:t>Pope Francis, </a:t>
            </a:r>
            <a:r>
              <a:rPr lang="en-US" sz="3600" i="1" dirty="0">
                <a:solidFill>
                  <a:schemeClr val="tx1"/>
                </a:solidFill>
                <a:cs typeface="Times New Roman" panose="02020603050405020304" pitchFamily="18" charset="0"/>
              </a:rPr>
              <a:t>The Joy of the Gospel, </a:t>
            </a:r>
            <a:r>
              <a:rPr lang="en-US" sz="3600" dirty="0">
                <a:solidFill>
                  <a:schemeClr val="tx1"/>
                </a:solidFill>
                <a:cs typeface="Times New Roman" panose="02020603050405020304" pitchFamily="18" charset="0"/>
              </a:rPr>
              <a:t>#120</a:t>
            </a:r>
            <a:endParaRPr lang="en-US" sz="20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67772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600" dirty="0"/>
              <a:t>An Identity Crisis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0513432"/>
      </p:ext>
    </p:extLst>
  </p:cSld>
  <p:clrMapOvr>
    <a:masterClrMapping/>
  </p:clrMapOvr>
</p:sld>
</file>

<file path=ppt/theme/theme1.xml><?xml version="1.0" encoding="utf-8"?>
<a:theme xmlns:a="http://schemas.openxmlformats.org/drawingml/2006/main" name="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8958</TotalTime>
  <Words>2360</Words>
  <Application>Microsoft Office PowerPoint</Application>
  <PresentationFormat>Widescreen</PresentationFormat>
  <Paragraphs>236</Paragraphs>
  <Slides>43</Slides>
  <Notes>43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Aller</vt:lpstr>
      <vt:lpstr>Arial</vt:lpstr>
      <vt:lpstr>Calibri</vt:lpstr>
      <vt:lpstr>Raleway</vt:lpstr>
      <vt:lpstr>Times New Roman</vt:lpstr>
      <vt:lpstr>Retrospect</vt:lpstr>
      <vt:lpstr>1_Retrospect</vt:lpstr>
      <vt:lpstr>2_Retrospect</vt:lpstr>
      <vt:lpstr>Base Camp, Part 1</vt:lpstr>
      <vt:lpstr>Prayer – Matthew 13:1-9  “…Other seeds fell on good soil and brought forth grain, some a hundredfold, some sixty, some thirty.”</vt:lpstr>
      <vt:lpstr>Why are we here?</vt:lpstr>
      <vt:lpstr>PowerPoint Presentation</vt:lpstr>
      <vt:lpstr>The Mission    of the Church</vt:lpstr>
      <vt:lpstr>“All power in heaven and on earth has been given to me. 19 Go, therefore, and make disciples of all nations, baptizing them in the name of the Father, and of the Son, and of the holy Spirit, 20 teaching them to observe all that I have commanded you. And behold, I am with you always, until the end of the age.”  Matthew 28:18-20</vt:lpstr>
      <vt:lpstr>Evangelizing is in fact the grace and vocation proper to the Church, her deepest identity. She exists in order to evangelize.   Pope Paul VI, Evangelization in the Modern World, #14 </vt:lpstr>
      <vt:lpstr>PowerPoint Presentation</vt:lpstr>
      <vt:lpstr>An Identity Crisis</vt:lpstr>
      <vt:lpstr>I dream of a … missionary impulse capable of transforming everything, so that the Church’s customs, ways of doing things, times and schedules, language and structures can be suitably channeled for the evangelization of today’s world rather than for her self-preservation.   Pope Francis, The Joy of the Gospel, #27 </vt:lpstr>
      <vt:lpstr>The Parish Culture</vt:lpstr>
      <vt:lpstr>PowerPoint Presentation</vt:lpstr>
      <vt:lpstr>What can be accomplished today?</vt:lpstr>
      <vt:lpstr>3 Disclaimers</vt:lpstr>
      <vt:lpstr>PowerPoint Presentation</vt:lpstr>
      <vt:lpstr>Assessing the Landscape</vt:lpstr>
      <vt:lpstr>PowerPoint Presentation</vt:lpstr>
      <vt:lpstr>PowerPoint Presentation</vt:lpstr>
      <vt:lpstr>PowerPoint Presentation</vt:lpstr>
      <vt:lpstr>PowerPoint Presentation</vt:lpstr>
      <vt:lpstr>Post-Christian Ranking  </vt:lpstr>
      <vt:lpstr>PowerPoint Presentation</vt:lpstr>
      <vt:lpstr>Post-Christian Ranking  </vt:lpstr>
      <vt:lpstr>PowerPoint Presentation</vt:lpstr>
      <vt:lpstr>PowerPoint Presentation</vt:lpstr>
      <vt:lpstr>PowerPoint Presentation</vt:lpstr>
      <vt:lpstr>The Call for a  “New Evangelization”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Evangelization Strategy</vt:lpstr>
      <vt:lpstr>Missionary Disciples in the  Diocese of Kansas City-St. Joseph</vt:lpstr>
      <vt:lpstr>PowerPoint Presentation</vt:lpstr>
      <vt:lpstr>How do you turn them (dark) green? </vt:lpstr>
      <vt:lpstr>It is necessary to awaken again in believers a full relationship with Christ, mankind’s only Savior. Only from a personal relationship with Jesus can an effective evangelization develop.   Pope St. John Paul II</vt:lpstr>
    </vt:vector>
  </TitlesOfParts>
  <Company>Catholic Archdiocese of Omaha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 Hazen</dc:creator>
  <cp:lastModifiedBy>Dino Durando</cp:lastModifiedBy>
  <cp:revision>220</cp:revision>
  <cp:lastPrinted>2019-05-10T22:38:48Z</cp:lastPrinted>
  <dcterms:created xsi:type="dcterms:W3CDTF">2016-09-19T14:13:22Z</dcterms:created>
  <dcterms:modified xsi:type="dcterms:W3CDTF">2019-05-24T21:01:37Z</dcterms:modified>
</cp:coreProperties>
</file>